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9144000" cy="5143500" type="screen16x9"/>
  <p:notesSz cx="6858000" cy="9144000"/>
  <p:embeddedFontLst>
    <p:embeddedFont>
      <p:font typeface="Caveat" panose="020B0604020202020204" charset="-18"/>
      <p:regular r:id="rId71"/>
      <p:bold r:id="rId72"/>
    </p:embeddedFont>
    <p:embeddedFont>
      <p:font typeface="Roboto" panose="020B0604020202020204" charset="0"/>
      <p:regular r:id="rId73"/>
      <p:bold r:id="rId74"/>
      <p:italic r:id="rId75"/>
      <p:boldItalic r:id="rId76"/>
    </p:embeddedFont>
    <p:embeddedFont>
      <p:font typeface="Calibri" panose="020F0502020204030204"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443" autoAdjust="0"/>
  </p:normalViewPr>
  <p:slideViewPr>
    <p:cSldViewPr snapToGrid="0">
      <p:cViewPr varScale="1">
        <p:scale>
          <a:sx n="115" d="100"/>
          <a:sy n="115" d="100"/>
        </p:scale>
        <p:origin x="88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6.fntdata"/><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59423395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Functional_test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Software_performance_testi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Regression_testi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artinfowler.com/articles/microservice-testin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Software_tes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technologyconversations.com/2013/12/24/test-driven-development-tdd-best-practices-using-java-examples-2/" TargetMode="External"/><Relationship Id="rId7" Type="http://schemas.openxmlformats.org/officeDocument/2006/relationships/hyperlink" Target="https://www.javaworld.com/article/2076265/testing-debugging/junit-best-practices.html"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dzone.com/articles/unit-testing-best-practices" TargetMode="External"/><Relationship Id="rId5" Type="http://schemas.openxmlformats.org/officeDocument/2006/relationships/hyperlink" Target="http://www.kyleblaney.com/junit-best-practices/" TargetMode="External"/><Relationship Id="rId4" Type="http://schemas.openxmlformats.org/officeDocument/2006/relationships/hyperlink" Target="https://examples.javacodegeeks.com/core-java/junit/junit-best-practices/"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agiledata.org/essays/tdd.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Software_verification_and_validatio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slideshare.net/dehringer/test-driven-development-5785229?qid=542992fb-09b9-47f2-abc5-b146d827a55f&amp;v=&amp;b=&amp;from_search=4"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edium.com/javascript-scene/5-common-misconceptions-about-tdd-unit-tests-863d5beb3ce9"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wikipedia.org/wiki/Software_testin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www.peterprovost.org/blog/2012/05/02/kata-the-only-way-to-learn-tdd/" TargetMode="External"/><Relationship Id="rId2" Type="http://schemas.openxmlformats.org/officeDocument/2006/relationships/slide" Target="../slides/slide55.xml"/><Relationship Id="rId1" Type="http://schemas.openxmlformats.org/officeDocument/2006/relationships/notesMaster" Target="../notesMasters/notesMaster1.xml"/><Relationship Id="rId5" Type="http://schemas.openxmlformats.org/officeDocument/2006/relationships/hyperlink" Target="https://www.codementor.io/ruby-on-rails/tutorial/getting-started-learn-test-driven-development" TargetMode="External"/><Relationship Id="rId4" Type="http://schemas.openxmlformats.org/officeDocument/2006/relationships/hyperlink" Target="https://github.com/dwyl/learn-tdd" TargetMode="Externa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en.wikipedia.org/wiki/Acceptance_test%E2%80%93driven_development"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www.ness-tech.co.il/en/solutions/testing-qa-v-ness/ATDD-TDD" TargetMode="External"/><Relationship Id="rId5" Type="http://schemas.openxmlformats.org/officeDocument/2006/relationships/hyperlink" Target="https://www.slideshare.net/leanagile/acceptance-test-driven-development-27533223" TargetMode="External"/><Relationship Id="rId4" Type="http://schemas.openxmlformats.org/officeDocument/2006/relationships/hyperlink" Target="https://www.slideshare.net/tcmak/introduction-to-acceptance-test-driven-development" TargetMode="Externa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slideshare.net/ehendrickson/introduction-to-acceptance-test-driven-development-3491703"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en.wikipedia.org/wiki/Continuous_integration"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en.wikipedia.org/wiki/Extreme_programmin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Nondeterministic_algorithm" TargetMode="External"/><Relationship Id="rId7" Type="http://schemas.openxmlformats.org/officeDocument/2006/relationships/hyperlink" Target="https://agilewarrior.wordpress.com/2015/04/18/classical-vs-mockist-testing/"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Test_double" TargetMode="External"/><Relationship Id="rId5" Type="http://schemas.openxmlformats.org/officeDocument/2006/relationships/hyperlink" Target="https://stackoverflow.com/questions/346372/whats-the-difference-between-faking-mocking-and-stubbing" TargetMode="External"/><Relationship Id="rId4" Type="http://schemas.openxmlformats.org/officeDocument/2006/relationships/hyperlink" Target="https://en.wikipedia.org/wiki/Databas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artinfowler.com/articles/consumerDrivenContracts.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Unit_testin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91459" y="685838"/>
            <a:ext cx="6675083" cy="34291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 name="Shape 65"/>
          <p:cNvSpPr txBox="1">
            <a:spLocks noGrp="1"/>
          </p:cNvSpPr>
          <p:nvPr>
            <p:ph type="body" idx="1"/>
          </p:nvPr>
        </p:nvSpPr>
        <p:spPr>
          <a:xfrm>
            <a:off x="685801" y="4343406"/>
            <a:ext cx="5486400" cy="4114805"/>
          </a:xfrm>
          <a:prstGeom prst="rect">
            <a:avLst/>
          </a:prstGeom>
          <a:noFill/>
          <a:ln>
            <a:noFill/>
          </a:ln>
        </p:spPr>
        <p:txBody>
          <a:bodyPr spcFirstLastPara="1" wrap="square" lIns="91425" tIns="45700" rIns="91425" bIns="45700" anchor="t" anchorCtr="0">
            <a:noAutofit/>
          </a:bodyPr>
          <a:lstStyle/>
          <a:p>
            <a:pPr marL="0" lvl="0" indent="0" rtl="0">
              <a:lnSpc>
                <a:spcPct val="120000"/>
              </a:lnSpc>
              <a:spcBef>
                <a:spcPts val="0"/>
              </a:spcBef>
              <a:spcAft>
                <a:spcPts val="500"/>
              </a:spcAft>
              <a:buClr>
                <a:srgbClr val="000000"/>
              </a:buClr>
              <a:buSzPts val="1100"/>
              <a:buFont typeface="Arial"/>
              <a:buNone/>
            </a:pPr>
            <a:endParaRPr sz="1400" b="0" i="0" u="none" strike="noStrike" cap="none">
              <a:solidFill>
                <a:schemeClr val="dk1"/>
              </a:solidFill>
              <a:latin typeface="Calibri"/>
              <a:ea typeface="Calibri"/>
              <a:cs typeface="Calibri"/>
              <a:sym typeface="Calibri"/>
            </a:endParaRPr>
          </a:p>
        </p:txBody>
      </p:sp>
      <p:sp>
        <p:nvSpPr>
          <p:cNvPr id="66" name="Shape 66"/>
          <p:cNvSpPr txBox="1">
            <a:spLocks noGrp="1"/>
          </p:cNvSpPr>
          <p:nvPr>
            <p:ph type="sldNum" idx="12"/>
          </p:nvPr>
        </p:nvSpPr>
        <p:spPr>
          <a:xfrm>
            <a:off x="3884613" y="8685224"/>
            <a:ext cx="2971800" cy="457201"/>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66060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Shape 135"/>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None/>
            </a:pPr>
            <a:endParaRPr sz="1100">
              <a:solidFill>
                <a:srgbClr val="212121"/>
              </a:solidFill>
              <a:latin typeface="Calibri"/>
              <a:ea typeface="Calibri"/>
              <a:cs typeface="Calibri"/>
              <a:sym typeface="Calibri"/>
            </a:endParaRPr>
          </a:p>
        </p:txBody>
      </p:sp>
      <p:sp>
        <p:nvSpPr>
          <p:cNvPr id="136" name="Shape 136"/>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3212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Shape 143"/>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None/>
            </a:pPr>
            <a:r>
              <a:rPr lang="en" sz="1100" b="1" u="sng">
                <a:solidFill>
                  <a:srgbClr val="212121"/>
                </a:solidFill>
                <a:latin typeface="Calibri"/>
                <a:ea typeface="Calibri"/>
                <a:cs typeface="Calibri"/>
                <a:sym typeface="Calibri"/>
              </a:rPr>
              <a:t>Functional tests:</a:t>
            </a:r>
            <a:endParaRPr sz="1100" b="1" u="sng">
              <a:solidFill>
                <a:srgbClr val="212121"/>
              </a:solidFill>
              <a:latin typeface="Calibri"/>
              <a:ea typeface="Calibri"/>
              <a:cs typeface="Calibri"/>
              <a:sym typeface="Calibri"/>
            </a:endParaRPr>
          </a:p>
          <a:p>
            <a:pPr marL="457200" lvl="0" indent="-295275"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Check a particular feature for correctness by comparing the output for a given input against the specification</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Do not concern themselves with intermediate results or internal program state (as if in blackbox testing)</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The function either works or doesn’t</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Required applications (webapps, brokers, databases, etc) should be up and running before the tests</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None/>
            </a:pP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None/>
            </a:pPr>
            <a:r>
              <a:rPr lang="en" sz="1050" u="sng">
                <a:solidFill>
                  <a:schemeClr val="hlink"/>
                </a:solidFill>
                <a:latin typeface="Roboto"/>
                <a:ea typeface="Roboto"/>
                <a:cs typeface="Roboto"/>
                <a:sym typeface="Roboto"/>
                <a:hlinkClick r:id="rId3"/>
              </a:rPr>
              <a:t>https://en.wikipedia.org/wiki/Functional_testing</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None/>
            </a:pP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None/>
            </a:pPr>
            <a:r>
              <a:rPr lang="en" sz="1050">
                <a:solidFill>
                  <a:srgbClr val="212121"/>
                </a:solidFill>
                <a:latin typeface="Roboto"/>
                <a:ea typeface="Roboto"/>
                <a:cs typeface="Roboto"/>
                <a:sym typeface="Roboto"/>
              </a:rPr>
              <a:t>Functional testing differs from system testing in that functional testing "verifies a program by checking it against ... design document(s) or specification(s)", while system testing "validate[s] a program by checking it against the published user or system requirements" </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None/>
            </a:pP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None/>
            </a:pP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None/>
            </a:pP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None/>
            </a:pP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None/>
            </a:pPr>
            <a:endParaRPr sz="1100">
              <a:solidFill>
                <a:srgbClr val="212121"/>
              </a:solidFill>
              <a:latin typeface="Calibri"/>
              <a:ea typeface="Calibri"/>
              <a:cs typeface="Calibri"/>
              <a:sym typeface="Calibri"/>
            </a:endParaRPr>
          </a:p>
        </p:txBody>
      </p:sp>
      <p:sp>
        <p:nvSpPr>
          <p:cNvPr id="144" name="Shape 144"/>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18292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Shape 151"/>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None/>
            </a:pPr>
            <a:r>
              <a:rPr lang="en" sz="1100" b="1" u="sng">
                <a:solidFill>
                  <a:srgbClr val="212121"/>
                </a:solidFill>
                <a:latin typeface="Calibri"/>
                <a:ea typeface="Calibri"/>
                <a:cs typeface="Calibri"/>
                <a:sym typeface="Calibri"/>
              </a:rPr>
              <a:t>Acceptance tests:</a:t>
            </a:r>
            <a:endParaRPr sz="1100" b="1" u="sng">
              <a:solidFill>
                <a:srgbClr val="212121"/>
              </a:solidFill>
              <a:latin typeface="Calibri"/>
              <a:ea typeface="Calibri"/>
              <a:cs typeface="Calibri"/>
              <a:sym typeface="Calibri"/>
            </a:endParaRPr>
          </a:p>
          <a:p>
            <a:pPr marL="457200" lvl="0" indent="-295275"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Check a particular feature for correctness by comparing the output for a given input against the specification</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None/>
            </a:pPr>
            <a:endParaRPr sz="1100">
              <a:solidFill>
                <a:srgbClr val="212121"/>
              </a:solidFill>
              <a:latin typeface="Calibri"/>
              <a:ea typeface="Calibri"/>
              <a:cs typeface="Calibri"/>
              <a:sym typeface="Calibri"/>
            </a:endParaRPr>
          </a:p>
        </p:txBody>
      </p:sp>
      <p:sp>
        <p:nvSpPr>
          <p:cNvPr id="152" name="Shape 152"/>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5405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Shape 159"/>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None/>
            </a:pPr>
            <a:r>
              <a:rPr lang="en" sz="1050" u="sng">
                <a:solidFill>
                  <a:schemeClr val="hlink"/>
                </a:solidFill>
                <a:latin typeface="Roboto"/>
                <a:ea typeface="Roboto"/>
                <a:cs typeface="Roboto"/>
                <a:sym typeface="Roboto"/>
                <a:hlinkClick r:id="rId3"/>
              </a:rPr>
              <a:t>https://en.wikipedia.org/wiki/Software_performance_testing</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None/>
            </a:pPr>
            <a:endParaRPr sz="1050">
              <a:solidFill>
                <a:srgbClr val="212121"/>
              </a:solidFill>
              <a:latin typeface="Roboto"/>
              <a:ea typeface="Roboto"/>
              <a:cs typeface="Roboto"/>
              <a:sym typeface="Roboto"/>
            </a:endParaRPr>
          </a:p>
        </p:txBody>
      </p:sp>
      <p:sp>
        <p:nvSpPr>
          <p:cNvPr id="160" name="Shape 160"/>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3849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Shape 167"/>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None/>
            </a:pPr>
            <a:r>
              <a:rPr lang="en" sz="1050" u="sng">
                <a:solidFill>
                  <a:schemeClr val="hlink"/>
                </a:solidFill>
                <a:latin typeface="Roboto"/>
                <a:ea typeface="Roboto"/>
                <a:cs typeface="Roboto"/>
                <a:sym typeface="Roboto"/>
                <a:hlinkClick r:id="rId3"/>
              </a:rPr>
              <a:t>https://en.wikipedia.org/wiki/Regression_testing</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None/>
            </a:pPr>
            <a:endParaRPr sz="1050">
              <a:solidFill>
                <a:srgbClr val="212121"/>
              </a:solidFill>
              <a:latin typeface="Roboto"/>
              <a:ea typeface="Roboto"/>
              <a:cs typeface="Roboto"/>
              <a:sym typeface="Roboto"/>
            </a:endParaRPr>
          </a:p>
        </p:txBody>
      </p:sp>
      <p:sp>
        <p:nvSpPr>
          <p:cNvPr id="168" name="Shape 168"/>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8980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Shape 175"/>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None/>
            </a:pPr>
            <a:endParaRPr sz="1050">
              <a:solidFill>
                <a:srgbClr val="212121"/>
              </a:solidFill>
              <a:latin typeface="Roboto"/>
              <a:ea typeface="Roboto"/>
              <a:cs typeface="Roboto"/>
              <a:sym typeface="Roboto"/>
            </a:endParaRPr>
          </a:p>
        </p:txBody>
      </p:sp>
      <p:sp>
        <p:nvSpPr>
          <p:cNvPr id="176" name="Shape 176"/>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89214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Shape 183"/>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r>
              <a:rPr lang="en" sz="1050" u="sng">
                <a:solidFill>
                  <a:schemeClr val="hlink"/>
                </a:solidFill>
                <a:highlight>
                  <a:srgbClr val="FFFFFF"/>
                </a:highlight>
                <a:hlinkClick r:id="rId3"/>
              </a:rPr>
              <a:t>https://martinfowler.com/articles/microservice-testing/</a:t>
            </a:r>
            <a:endParaRPr sz="1050">
              <a:solidFill>
                <a:srgbClr val="222222"/>
              </a:solidFill>
              <a:highlight>
                <a:srgbClr val="FFFFFF"/>
              </a:highlight>
            </a:endParaRPr>
          </a:p>
          <a:p>
            <a:pPr marL="0" lvl="0" indent="0" rtl="0">
              <a:lnSpc>
                <a:spcPct val="115000"/>
              </a:lnSpc>
              <a:spcBef>
                <a:spcPts val="0"/>
              </a:spcBef>
              <a:spcAft>
                <a:spcPts val="0"/>
              </a:spcAft>
              <a:buSzPts val="1100"/>
              <a:buNone/>
            </a:pPr>
            <a:endParaRPr sz="1050">
              <a:solidFill>
                <a:srgbClr val="222222"/>
              </a:solidFill>
              <a:highlight>
                <a:srgbClr val="FFFFFF"/>
              </a:highlight>
            </a:endParaRPr>
          </a:p>
        </p:txBody>
      </p:sp>
      <p:sp>
        <p:nvSpPr>
          <p:cNvPr id="184" name="Shape 184"/>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2648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Shape 190"/>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Clr>
                <a:srgbClr val="000000"/>
              </a:buClr>
              <a:buSzPts val="1100"/>
              <a:buFont typeface="Arial"/>
              <a:buNone/>
            </a:pPr>
            <a:r>
              <a:rPr lang="en" sz="1000">
                <a:highlight>
                  <a:srgbClr val="FFFFFF"/>
                </a:highlight>
              </a:rPr>
              <a:t>In general, the more coarse grained a test is, the more brittle, time consuming to execute and difficult to write and maintain it becomes. This additional expense stems from the fact that such tests naturally involve more moving parts than more fine grained focussed ones.</a:t>
            </a:r>
            <a:endParaRPr sz="1000">
              <a:highlight>
                <a:srgbClr val="FFFFFF"/>
              </a:highlight>
            </a:endParaRPr>
          </a:p>
          <a:p>
            <a:pPr marL="0" lvl="0" indent="0" rtl="0">
              <a:lnSpc>
                <a:spcPct val="115000"/>
              </a:lnSpc>
              <a:spcBef>
                <a:spcPts val="0"/>
              </a:spcBef>
              <a:spcAft>
                <a:spcPts val="0"/>
              </a:spcAft>
              <a:buClr>
                <a:srgbClr val="000000"/>
              </a:buClr>
              <a:buSzPts val="1100"/>
              <a:buFont typeface="Arial"/>
              <a:buNone/>
            </a:pPr>
            <a:r>
              <a:rPr lang="en" sz="1000">
                <a:highlight>
                  <a:srgbClr val="FFFFFF"/>
                </a:highlight>
              </a:rPr>
              <a:t>The concept of the test pyramid is a simple way to think about the relative number of tests that should be written at each granularity. Moving up through the tiers of the pyramid, the scope of the tests increases and the number of tests that should be written decreases.</a:t>
            </a:r>
            <a:endParaRPr sz="1000">
              <a:highlight>
                <a:srgbClr val="FFFFFF"/>
              </a:highlight>
            </a:endParaRPr>
          </a:p>
          <a:p>
            <a:pPr marL="0" marR="0" lvl="0" indent="0" algn="l" rtl="0">
              <a:spcBef>
                <a:spcPts val="0"/>
              </a:spcBef>
              <a:spcAft>
                <a:spcPts val="0"/>
              </a:spcAft>
              <a:buNone/>
            </a:pPr>
            <a:endParaRPr sz="1000">
              <a:solidFill>
                <a:schemeClr val="dk1"/>
              </a:solidFill>
            </a:endParaRPr>
          </a:p>
        </p:txBody>
      </p:sp>
      <p:sp>
        <p:nvSpPr>
          <p:cNvPr id="191" name="Shape 191"/>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6469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Shape 199"/>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200" name="Shape 200"/>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97088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Shape 207"/>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208" name="Shape 208"/>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4708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 name="Shape 72"/>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endParaRPr sz="1100">
              <a:solidFill>
                <a:schemeClr val="dk1"/>
              </a:solidFill>
              <a:latin typeface="Calibri"/>
              <a:ea typeface="Calibri"/>
              <a:cs typeface="Calibri"/>
              <a:sym typeface="Calibri"/>
            </a:endParaRPr>
          </a:p>
        </p:txBody>
      </p:sp>
      <p:sp>
        <p:nvSpPr>
          <p:cNvPr id="73" name="Shape 73"/>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9346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Shape 214"/>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215" name="Shape 215"/>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6692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Shape 220"/>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221" name="Shape 221"/>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6273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Shape 226"/>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227" name="Shape 227"/>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8844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Shape 234"/>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r>
              <a:rPr lang="en" sz="1050">
                <a:solidFill>
                  <a:srgbClr val="212121"/>
                </a:solidFill>
                <a:latin typeface="Roboto"/>
                <a:ea typeface="Roboto"/>
                <a:cs typeface="Roboto"/>
                <a:sym typeface="Roboto"/>
              </a:rPr>
              <a:t>Readable asserts, i.e. : don’t use assertEquals(list.size(), 0) while you could assertTrue(list.isEmpty())</a:t>
            </a:r>
            <a:endParaRPr sz="1050">
              <a:solidFill>
                <a:srgbClr val="212121"/>
              </a:solidFill>
              <a:latin typeface="Roboto"/>
              <a:ea typeface="Roboto"/>
              <a:cs typeface="Roboto"/>
              <a:sym typeface="Roboto"/>
            </a:endParaRPr>
          </a:p>
        </p:txBody>
      </p:sp>
      <p:sp>
        <p:nvSpPr>
          <p:cNvPr id="235" name="Shape 235"/>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8550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Shape 242"/>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243" name="Shape 243"/>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09729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Shape 249"/>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250" name="Shape 250"/>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4001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Shape 257"/>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258" name="Shape 258"/>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1885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Shape 263"/>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264" name="Shape 264"/>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6610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Shape 271"/>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272" name="Shape 272"/>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2442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Shape 280"/>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281" name="Shape 281"/>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01243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Shape 81"/>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100" u="sng">
                <a:solidFill>
                  <a:schemeClr val="hlink"/>
                </a:solidFill>
                <a:latin typeface="Calibri"/>
                <a:ea typeface="Calibri"/>
                <a:cs typeface="Calibri"/>
                <a:sym typeface="Calibri"/>
                <a:hlinkClick r:id="rId3"/>
              </a:rPr>
              <a:t>https://en.wikipedia.org/wiki/Software_testing</a:t>
            </a:r>
            <a:endParaRPr sz="1100">
              <a:solidFill>
                <a:schemeClr val="dk1"/>
              </a:solidFill>
              <a:latin typeface="Calibri"/>
              <a:ea typeface="Calibri"/>
              <a:cs typeface="Calibri"/>
              <a:sym typeface="Calibri"/>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2" name="Shape 82"/>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5101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Shape 286"/>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r>
              <a:rPr lang="en" sz="1050">
                <a:solidFill>
                  <a:srgbClr val="212121"/>
                </a:solidFill>
                <a:latin typeface="Roboto"/>
                <a:ea typeface="Roboto"/>
                <a:cs typeface="Roboto"/>
                <a:sym typeface="Roboto"/>
              </a:rPr>
              <a:t>https://www.sitepoint.com/javascript-testing-unit-functional-integration/</a:t>
            </a:r>
            <a:endParaRPr sz="1050">
              <a:solidFill>
                <a:srgbClr val="212121"/>
              </a:solidFill>
              <a:latin typeface="Roboto"/>
              <a:ea typeface="Roboto"/>
              <a:cs typeface="Roboto"/>
              <a:sym typeface="Roboto"/>
            </a:endParaRPr>
          </a:p>
        </p:txBody>
      </p:sp>
      <p:sp>
        <p:nvSpPr>
          <p:cNvPr id="287" name="Shape 287"/>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9550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Shape 293"/>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294" name="Shape 294"/>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06349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Shape 299"/>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300" name="Shape 300"/>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3816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Shape 307"/>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r>
              <a:rPr lang="en" sz="1050">
                <a:solidFill>
                  <a:srgbClr val="212121"/>
                </a:solidFill>
                <a:latin typeface="Roboto"/>
                <a:ea typeface="Roboto"/>
                <a:cs typeface="Roboto"/>
                <a:sym typeface="Roboto"/>
              </a:rPr>
              <a:t>Best practices: test naming and structure</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The name of the test should describe a feature of specification</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The name should clearly describe the purpose of the test</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Each test should be for a single concept</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Strive for one assertion per test (or as few as possible -&gt; more than one may indicate more than one concept is being tested)</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What does the object do, not what is the object</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a:p>
            <a:pPr marL="0" lvl="0" indent="0" rtl="0">
              <a:lnSpc>
                <a:spcPct val="115000"/>
              </a:lnSpc>
              <a:spcBef>
                <a:spcPts val="600"/>
              </a:spcBef>
              <a:spcAft>
                <a:spcPts val="0"/>
              </a:spcAft>
              <a:buSzPts val="1100"/>
              <a:buNone/>
            </a:pPr>
            <a:r>
              <a:rPr lang="en" sz="1050" b="1">
                <a:solidFill>
                  <a:srgbClr val="222222"/>
                </a:solidFill>
              </a:rPr>
              <a:t>Given\Arrange (setup)</a:t>
            </a:r>
            <a:endParaRPr sz="1050" b="1">
              <a:solidFill>
                <a:srgbClr val="222222"/>
              </a:solidFill>
            </a:endParaRPr>
          </a:p>
          <a:p>
            <a:pPr marL="0" lvl="0" indent="0" rtl="0">
              <a:lnSpc>
                <a:spcPct val="115000"/>
              </a:lnSpc>
              <a:spcBef>
                <a:spcPts val="600"/>
              </a:spcBef>
              <a:spcAft>
                <a:spcPts val="0"/>
              </a:spcAft>
              <a:buSzPts val="1100"/>
              <a:buNone/>
            </a:pPr>
            <a:r>
              <a:rPr lang="en" sz="1050">
                <a:solidFill>
                  <a:srgbClr val="212121"/>
                </a:solidFill>
                <a:latin typeface="Roboto"/>
                <a:ea typeface="Roboto"/>
                <a:cs typeface="Roboto"/>
                <a:sym typeface="Roboto"/>
              </a:rPr>
              <a:t>The state of the application in order for the scenario to run successfully</a:t>
            </a:r>
            <a:endParaRPr sz="1050">
              <a:solidFill>
                <a:srgbClr val="222222"/>
              </a:solidFill>
              <a:highlight>
                <a:srgbClr val="FFFFFF"/>
              </a:highlight>
            </a:endParaRPr>
          </a:p>
          <a:p>
            <a:pPr marL="0" lvl="0" indent="0" rtl="0">
              <a:lnSpc>
                <a:spcPct val="115000"/>
              </a:lnSpc>
              <a:spcBef>
                <a:spcPts val="600"/>
              </a:spcBef>
              <a:spcAft>
                <a:spcPts val="0"/>
              </a:spcAft>
              <a:buSzPts val="1100"/>
              <a:buNone/>
            </a:pPr>
            <a:r>
              <a:rPr lang="en" sz="1050" b="1">
                <a:solidFill>
                  <a:srgbClr val="222222"/>
                </a:solidFill>
              </a:rPr>
              <a:t>When\Act (trigger)</a:t>
            </a:r>
            <a:endParaRPr sz="1050" b="1">
              <a:solidFill>
                <a:srgbClr val="222222"/>
              </a:solidFill>
            </a:endParaRPr>
          </a:p>
          <a:p>
            <a:pPr marL="0" lvl="0" indent="0" rtl="0">
              <a:lnSpc>
                <a:spcPct val="115000"/>
              </a:lnSpc>
              <a:spcBef>
                <a:spcPts val="600"/>
              </a:spcBef>
              <a:spcAft>
                <a:spcPts val="0"/>
              </a:spcAft>
              <a:buSzPts val="1100"/>
              <a:buNone/>
            </a:pPr>
            <a:r>
              <a:rPr lang="en" sz="1050">
                <a:solidFill>
                  <a:srgbClr val="212121"/>
                </a:solidFill>
                <a:latin typeface="Roboto"/>
                <a:ea typeface="Roboto"/>
                <a:cs typeface="Roboto"/>
                <a:sym typeface="Roboto"/>
              </a:rPr>
              <a:t>The action that has to be completed in the current scenario</a:t>
            </a:r>
            <a:endParaRPr sz="1050">
              <a:solidFill>
                <a:srgbClr val="222222"/>
              </a:solidFill>
              <a:highlight>
                <a:srgbClr val="FFFFFF"/>
              </a:highlight>
            </a:endParaRPr>
          </a:p>
          <a:p>
            <a:pPr marL="0" lvl="0" indent="0" rtl="0">
              <a:lnSpc>
                <a:spcPct val="115000"/>
              </a:lnSpc>
              <a:spcBef>
                <a:spcPts val="600"/>
              </a:spcBef>
              <a:spcAft>
                <a:spcPts val="0"/>
              </a:spcAft>
              <a:buSzPts val="1100"/>
              <a:buNone/>
            </a:pPr>
            <a:r>
              <a:rPr lang="en" sz="1050" b="1">
                <a:solidFill>
                  <a:srgbClr val="222222"/>
                </a:solidFill>
              </a:rPr>
              <a:t>Then\Assert (verification)</a:t>
            </a:r>
            <a:endParaRPr sz="1050" b="1">
              <a:solidFill>
                <a:srgbClr val="222222"/>
              </a:solidFill>
            </a:endParaRPr>
          </a:p>
          <a:p>
            <a:pPr marL="0" lvl="0" indent="0" rtl="0">
              <a:lnSpc>
                <a:spcPct val="115000"/>
              </a:lnSpc>
              <a:spcBef>
                <a:spcPts val="600"/>
              </a:spcBef>
              <a:spcAft>
                <a:spcPts val="0"/>
              </a:spcAft>
              <a:buSzPts val="1100"/>
              <a:buNone/>
            </a:pPr>
            <a:r>
              <a:rPr lang="en" sz="1050">
                <a:solidFill>
                  <a:srgbClr val="212121"/>
                </a:solidFill>
                <a:latin typeface="Roboto"/>
                <a:ea typeface="Roboto"/>
                <a:cs typeface="Roboto"/>
                <a:sym typeface="Roboto"/>
              </a:rPr>
              <a:t>The acceptance criteria that the scenario uses in order to ensure success</a:t>
            </a:r>
            <a:endParaRPr sz="1050">
              <a:solidFill>
                <a:srgbClr val="222222"/>
              </a:solidFill>
              <a:highlight>
                <a:srgbClr val="FFFFFF"/>
              </a:highlight>
            </a:endParaRPr>
          </a:p>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308" name="Shape 308"/>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1392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Shape 315"/>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316" name="Shape 316"/>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00867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Shape 321"/>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r>
              <a:rPr lang="en" sz="1050">
                <a:solidFill>
                  <a:srgbClr val="212121"/>
                </a:solidFill>
                <a:latin typeface="Roboto"/>
                <a:ea typeface="Roboto"/>
                <a:cs typeface="Roboto"/>
                <a:sym typeface="Roboto"/>
              </a:rPr>
              <a:t>Good unit tests (Kent Beck)</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Express intent, not implementation details</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Run fast (they have short setups, run times, and break downs)</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Run in isolation (reordering possible)</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Run in parallel</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Use data that makes them easy to read and to understand</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r>
              <a:rPr lang="en" sz="1050">
                <a:solidFill>
                  <a:srgbClr val="212121"/>
                </a:solidFill>
                <a:latin typeface="Roboto"/>
                <a:ea typeface="Roboto"/>
                <a:cs typeface="Roboto"/>
                <a:sym typeface="Roboto"/>
              </a:rPr>
              <a:t>hundreds of tests should run under 1 sec</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r>
              <a:rPr lang="en" sz="1050" u="sng">
                <a:solidFill>
                  <a:srgbClr val="1155CC"/>
                </a:solidFill>
                <a:latin typeface="Roboto"/>
                <a:ea typeface="Roboto"/>
                <a:cs typeface="Roboto"/>
                <a:sym typeface="Roboto"/>
                <a:hlinkClick r:id="rId3"/>
              </a:rPr>
              <a:t>https://technologyconversations.com/2013/12/24/test-driven-development-tdd-best-practices-using-java-examples-2/</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r>
              <a:rPr lang="en" sz="1050" u="sng">
                <a:solidFill>
                  <a:srgbClr val="1155CC"/>
                </a:solidFill>
                <a:latin typeface="Roboto"/>
                <a:ea typeface="Roboto"/>
                <a:cs typeface="Roboto"/>
                <a:sym typeface="Roboto"/>
                <a:hlinkClick r:id="rId4"/>
              </a:rPr>
              <a:t>https://examples.javacodegeeks.com/core-java/junit/junit-best-practices/</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r>
              <a:rPr lang="en" sz="1050" u="sng">
                <a:solidFill>
                  <a:srgbClr val="1155CC"/>
                </a:solidFill>
                <a:latin typeface="Roboto"/>
                <a:ea typeface="Roboto"/>
                <a:cs typeface="Roboto"/>
                <a:sym typeface="Roboto"/>
                <a:hlinkClick r:id="rId5"/>
              </a:rPr>
              <a:t>http://www.kyleblaney.com/junit-best-practices/</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r>
              <a:rPr lang="en" sz="1050" u="sng">
                <a:solidFill>
                  <a:srgbClr val="1155CC"/>
                </a:solidFill>
                <a:latin typeface="Roboto"/>
                <a:ea typeface="Roboto"/>
                <a:cs typeface="Roboto"/>
                <a:sym typeface="Roboto"/>
                <a:hlinkClick r:id="rId6"/>
              </a:rPr>
              <a:t>https://dzone.com/articles/unit-testing-best-practices</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r>
              <a:rPr lang="en" sz="1050" u="sng">
                <a:solidFill>
                  <a:srgbClr val="1155CC"/>
                </a:solidFill>
                <a:latin typeface="Roboto"/>
                <a:ea typeface="Roboto"/>
                <a:cs typeface="Roboto"/>
                <a:sym typeface="Roboto"/>
                <a:hlinkClick r:id="rId7"/>
              </a:rPr>
              <a:t>https://www.javaworld.com/article/2076265/testing-debugging/junit-best-practices.html</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322" name="Shape 322"/>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5190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Shape 330"/>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331" name="Shape 331"/>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1938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Shape 338"/>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r>
              <a:rPr lang="en" sz="1050" u="sng">
                <a:solidFill>
                  <a:schemeClr val="hlink"/>
                </a:solidFill>
                <a:latin typeface="Roboto"/>
                <a:ea typeface="Roboto"/>
                <a:cs typeface="Roboto"/>
                <a:sym typeface="Roboto"/>
                <a:hlinkClick r:id="rId3"/>
              </a:rPr>
              <a:t>http://agiledata.org/essays/tdd.html</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339" name="Shape 339"/>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67341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Shape 346"/>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347" name="Shape 347"/>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09515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Shape 354"/>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r>
              <a:rPr lang="en" sz="1050">
                <a:solidFill>
                  <a:srgbClr val="212121"/>
                </a:solidFill>
                <a:latin typeface="Roboto"/>
                <a:ea typeface="Roboto"/>
                <a:cs typeface="Roboto"/>
                <a:sym typeface="Roboto"/>
              </a:rPr>
              <a:t>Almost that powerfull as Pair-Programming, but you can practice this alone!</a:t>
            </a:r>
            <a:endParaRPr sz="1050">
              <a:solidFill>
                <a:srgbClr val="212121"/>
              </a:solidFill>
              <a:latin typeface="Roboto"/>
              <a:ea typeface="Roboto"/>
              <a:cs typeface="Roboto"/>
              <a:sym typeface="Roboto"/>
            </a:endParaRPr>
          </a:p>
        </p:txBody>
      </p:sp>
      <p:sp>
        <p:nvSpPr>
          <p:cNvPr id="355" name="Shape 355"/>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6136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Shape 91"/>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 sz="1100">
                <a:solidFill>
                  <a:schemeClr val="dk1"/>
                </a:solidFill>
                <a:latin typeface="Calibri"/>
                <a:ea typeface="Calibri"/>
                <a:cs typeface="Calibri"/>
                <a:sym typeface="Calibri"/>
              </a:rPr>
              <a:t>Verification is about testing techniques</a:t>
            </a:r>
            <a:endParaRPr sz="1100">
              <a:solidFill>
                <a:schemeClr val="dk1"/>
              </a:solidFill>
              <a:latin typeface="Calibri"/>
              <a:ea typeface="Calibri"/>
              <a:cs typeface="Calibri"/>
              <a:sym typeface="Calibri"/>
            </a:endParaRPr>
          </a:p>
          <a:p>
            <a:pPr marL="0" lvl="0" indent="0" rtl="0">
              <a:spcBef>
                <a:spcPts val="0"/>
              </a:spcBef>
              <a:spcAft>
                <a:spcPts val="0"/>
              </a:spcAft>
              <a:buNone/>
            </a:pPr>
            <a:r>
              <a:rPr lang="en" sz="1100">
                <a:solidFill>
                  <a:schemeClr val="dk1"/>
                </a:solidFill>
                <a:latin typeface="Calibri"/>
                <a:ea typeface="Calibri"/>
                <a:cs typeface="Calibri"/>
                <a:sym typeface="Calibri"/>
              </a:rPr>
              <a:t>Validation is about requirements and goals of the stakeholders</a:t>
            </a:r>
            <a:endParaRPr sz="1100">
              <a:solidFill>
                <a:schemeClr val="dk1"/>
              </a:solidFill>
              <a:latin typeface="Calibri"/>
              <a:ea typeface="Calibri"/>
              <a:cs typeface="Calibri"/>
              <a:sym typeface="Calibri"/>
            </a:endParaRPr>
          </a:p>
          <a:p>
            <a:pPr marL="0" lvl="0" indent="0" rtl="0">
              <a:spcBef>
                <a:spcPts val="0"/>
              </a:spcBef>
              <a:spcAft>
                <a:spcPts val="0"/>
              </a:spcAft>
              <a:buNone/>
            </a:pPr>
            <a:r>
              <a:rPr lang="en" sz="1050" u="sng">
                <a:solidFill>
                  <a:schemeClr val="hlink"/>
                </a:solidFill>
                <a:latin typeface="Roboto"/>
                <a:ea typeface="Roboto"/>
                <a:cs typeface="Roboto"/>
                <a:sym typeface="Roboto"/>
                <a:hlinkClick r:id="rId3"/>
              </a:rPr>
              <a:t>https://en.wikipedia.org/wiki/Software_verification_and_validation</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Clr>
                <a:srgbClr val="000000"/>
              </a:buClr>
              <a:buSzPts val="1100"/>
              <a:buFont typeface="Arial"/>
              <a:buNone/>
            </a:pPr>
            <a:endParaRPr sz="1050">
              <a:solidFill>
                <a:srgbClr val="212121"/>
              </a:solidFill>
              <a:latin typeface="Roboto"/>
              <a:ea typeface="Roboto"/>
              <a:cs typeface="Roboto"/>
              <a:sym typeface="Roboto"/>
            </a:endParaRPr>
          </a:p>
        </p:txBody>
      </p:sp>
      <p:sp>
        <p:nvSpPr>
          <p:cNvPr id="92" name="Shape 92"/>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18571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Shape 362"/>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r>
              <a:rPr lang="en" sz="1050">
                <a:solidFill>
                  <a:srgbClr val="212121"/>
                </a:solidFill>
                <a:latin typeface="Roboto"/>
                <a:ea typeface="Roboto"/>
                <a:cs typeface="Roboto"/>
                <a:sym typeface="Roboto"/>
              </a:rPr>
              <a:t>Recommended process:</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Check if all current tests are passing</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Do up-front design and list new tests</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Implement one (failing) test at a time</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Implement just enough code to pass</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Refactor the code and clean up design</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Repeat until all tests are passing</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r>
              <a:rPr lang="en" sz="1050">
                <a:solidFill>
                  <a:srgbClr val="212121"/>
                </a:solidFill>
                <a:latin typeface="Roboto"/>
                <a:ea typeface="Roboto"/>
                <a:cs typeface="Roboto"/>
                <a:sym typeface="Roboto"/>
              </a:rPr>
              <a:t>Test-last only the legacy systems. Discover dependencies and write tests before touching any code.</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363" name="Shape 363"/>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35976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Shape 368"/>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r>
              <a:rPr lang="en" sz="1050">
                <a:solidFill>
                  <a:srgbClr val="212121"/>
                </a:solidFill>
                <a:latin typeface="Roboto"/>
                <a:ea typeface="Roboto"/>
                <a:cs typeface="Roboto"/>
                <a:sym typeface="Roboto"/>
              </a:rPr>
              <a:t>http://butunclebob.com/ArticleS.UncleBob.TheThreeRulesOfTdd</a:t>
            </a:r>
            <a:endParaRPr sz="1050">
              <a:solidFill>
                <a:srgbClr val="212121"/>
              </a:solidFill>
              <a:latin typeface="Roboto"/>
              <a:ea typeface="Roboto"/>
              <a:cs typeface="Roboto"/>
              <a:sym typeface="Roboto"/>
            </a:endParaRPr>
          </a:p>
        </p:txBody>
      </p:sp>
      <p:sp>
        <p:nvSpPr>
          <p:cNvPr id="369" name="Shape 369"/>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0727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Shape 377"/>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r>
              <a:rPr lang="en" sz="1050">
                <a:solidFill>
                  <a:srgbClr val="212121"/>
                </a:solidFill>
                <a:latin typeface="Roboto"/>
                <a:ea typeface="Roboto"/>
                <a:cs typeface="Roboto"/>
                <a:sym typeface="Roboto"/>
              </a:rPr>
              <a:t>Removes fear to change code</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r>
              <a:rPr lang="en" sz="1050">
                <a:solidFill>
                  <a:srgbClr val="212121"/>
                </a:solidFill>
                <a:latin typeface="Roboto"/>
                <a:ea typeface="Roboto"/>
                <a:cs typeface="Roboto"/>
                <a:sym typeface="Roboto"/>
              </a:rPr>
              <a:t>Gives fast feedback</a:t>
            </a:r>
            <a:endParaRPr sz="1050">
              <a:solidFill>
                <a:srgbClr val="212121"/>
              </a:solidFill>
              <a:latin typeface="Roboto"/>
              <a:ea typeface="Roboto"/>
              <a:cs typeface="Roboto"/>
              <a:sym typeface="Roboto"/>
            </a:endParaRPr>
          </a:p>
        </p:txBody>
      </p:sp>
      <p:sp>
        <p:nvSpPr>
          <p:cNvPr id="378" name="Shape 378"/>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277029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Shape 385"/>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r>
              <a:rPr lang="en" sz="1050">
                <a:solidFill>
                  <a:srgbClr val="212121"/>
                </a:solidFill>
                <a:latin typeface="Roboto"/>
                <a:ea typeface="Roboto"/>
                <a:cs typeface="Roboto"/>
                <a:sym typeface="Roboto"/>
              </a:rPr>
              <a:t>Removes fear to change code</a:t>
            </a:r>
            <a:endParaRPr sz="1050">
              <a:solidFill>
                <a:srgbClr val="212121"/>
              </a:solidFill>
              <a:latin typeface="Roboto"/>
              <a:ea typeface="Roboto"/>
              <a:cs typeface="Roboto"/>
              <a:sym typeface="Roboto"/>
            </a:endParaRPr>
          </a:p>
        </p:txBody>
      </p:sp>
      <p:sp>
        <p:nvSpPr>
          <p:cNvPr id="386" name="Shape 386"/>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19923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Shape 393"/>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None/>
            </a:pPr>
            <a:r>
              <a:rPr lang="en" sz="1050">
                <a:solidFill>
                  <a:srgbClr val="212121"/>
                </a:solidFill>
                <a:latin typeface="Roboto"/>
                <a:ea typeface="Roboto"/>
                <a:cs typeface="Roboto"/>
                <a:sym typeface="Roboto"/>
              </a:rPr>
              <a:t>Predictable - tells you when you are done</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None/>
            </a:pP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None/>
            </a:pPr>
            <a:r>
              <a:rPr lang="en" sz="1050">
                <a:solidFill>
                  <a:srgbClr val="212121"/>
                </a:solidFill>
                <a:latin typeface="Roboto"/>
                <a:ea typeface="Roboto"/>
                <a:cs typeface="Roboto"/>
                <a:sym typeface="Roboto"/>
              </a:rPr>
              <a:t>“Perfection (in design) is achieved not when there is nothing more to add, but rather when there is nothing more to take away” [C&amp;B - Eric] (</a:t>
            </a:r>
            <a:r>
              <a:rPr lang="en" sz="1200">
                <a:solidFill>
                  <a:srgbClr val="222222"/>
                </a:solidFill>
                <a:highlight>
                  <a:srgbClr val="FFFFFF"/>
                </a:highlight>
              </a:rPr>
              <a:t>Antoine de Saint-Exupery)</a:t>
            </a:r>
            <a:endParaRPr sz="1200">
              <a:solidFill>
                <a:srgbClr val="222222"/>
              </a:solidFill>
              <a:highlight>
                <a:srgbClr val="FFFFFF"/>
              </a:highlight>
            </a:endParaRPr>
          </a:p>
          <a:p>
            <a:pPr marL="0" lvl="0" indent="0" rtl="0">
              <a:lnSpc>
                <a:spcPct val="115000"/>
              </a:lnSpc>
              <a:spcBef>
                <a:spcPts val="0"/>
              </a:spcBef>
              <a:spcAft>
                <a:spcPts val="0"/>
              </a:spcAft>
              <a:buNone/>
            </a:pPr>
            <a:endParaRPr sz="1200">
              <a:solidFill>
                <a:srgbClr val="222222"/>
              </a:solidFill>
              <a:highlight>
                <a:srgbClr val="FFFFFF"/>
              </a:highlight>
            </a:endParaRPr>
          </a:p>
          <a:p>
            <a:pPr marL="0" lvl="0" indent="0" rtl="0">
              <a:lnSpc>
                <a:spcPct val="115000"/>
              </a:lnSpc>
              <a:spcBef>
                <a:spcPts val="0"/>
              </a:spcBef>
              <a:spcAft>
                <a:spcPts val="0"/>
              </a:spcAft>
              <a:buNone/>
            </a:pPr>
            <a:r>
              <a:rPr lang="en" sz="1050">
                <a:solidFill>
                  <a:srgbClr val="212121"/>
                </a:solidFill>
                <a:highlight>
                  <a:srgbClr val="FAFAFA"/>
                </a:highlight>
                <a:latin typeface="Times New Roman"/>
                <a:ea typeface="Times New Roman"/>
                <a:cs typeface="Times New Roman"/>
                <a:sym typeface="Times New Roman"/>
              </a:rPr>
              <a:t>The most powerful designs are always the result of a continuous process of simplification and refinement. —Kevin Mullet, Designing Visual Interfaces: Communication Oriented Techniques</a:t>
            </a:r>
            <a:endParaRPr sz="1200">
              <a:solidFill>
                <a:srgbClr val="222222"/>
              </a:solidFill>
              <a:highlight>
                <a:srgbClr val="FFFFFF"/>
              </a:highlight>
            </a:endParaRPr>
          </a:p>
        </p:txBody>
      </p:sp>
      <p:sp>
        <p:nvSpPr>
          <p:cNvPr id="394" name="Shape 394"/>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5110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 name="Shape 402"/>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403" name="Shape 403"/>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41151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Shape 410"/>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411" name="Shape 411"/>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12706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Shape 416"/>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r>
              <a:rPr lang="en" sz="1050" u="sng">
                <a:solidFill>
                  <a:srgbClr val="1155CC"/>
                </a:solidFill>
                <a:latin typeface="Roboto"/>
                <a:ea typeface="Roboto"/>
                <a:cs typeface="Roboto"/>
                <a:sym typeface="Roboto"/>
                <a:hlinkClick r:id="rId3"/>
              </a:rPr>
              <a:t>https://www.slideshare.net/dehringer/test-driven-development-5785229?qid=542992fb-09b9-47f2-abc5-b146d827a55f&amp;v=&amp;b=&amp;from_search=4</a:t>
            </a:r>
            <a:endParaRPr sz="1050">
              <a:solidFill>
                <a:srgbClr val="212121"/>
              </a:solidFill>
              <a:latin typeface="Roboto"/>
              <a:ea typeface="Roboto"/>
              <a:cs typeface="Roboto"/>
              <a:sym typeface="Roboto"/>
            </a:endParaRPr>
          </a:p>
        </p:txBody>
      </p:sp>
      <p:sp>
        <p:nvSpPr>
          <p:cNvPr id="417" name="Shape 417"/>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97286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Shape 422"/>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423" name="Shape 423"/>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101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Shape 428"/>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429" name="Shape 429"/>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0124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Shape 98"/>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r>
              <a:rPr lang="en" sz="1050">
                <a:solidFill>
                  <a:srgbClr val="222222"/>
                </a:solidFill>
                <a:highlight>
                  <a:srgbClr val="FFFFFF"/>
                </a:highlight>
              </a:rPr>
              <a:t>White-box testing's basic procedures require the tester to have an in-depth knowledge of the source code being tested. (unit tests)</a:t>
            </a:r>
            <a:endParaRPr sz="1050">
              <a:solidFill>
                <a:srgbClr val="222222"/>
              </a:solidFill>
              <a:highlight>
                <a:srgbClr val="FFFFFF"/>
              </a:highlight>
            </a:endParaRPr>
          </a:p>
          <a:p>
            <a:pPr marL="0" lvl="0" indent="0" rtl="0">
              <a:lnSpc>
                <a:spcPct val="115000"/>
              </a:lnSpc>
              <a:spcBef>
                <a:spcPts val="0"/>
              </a:spcBef>
              <a:spcAft>
                <a:spcPts val="0"/>
              </a:spcAft>
              <a:buSzPts val="1100"/>
              <a:buNone/>
            </a:pPr>
            <a:r>
              <a:rPr lang="en" sz="1050">
                <a:solidFill>
                  <a:srgbClr val="222222"/>
                </a:solidFill>
                <a:highlight>
                  <a:srgbClr val="FFFFFF"/>
                </a:highlight>
              </a:rPr>
              <a:t>Black-box testing is a method of software testing that examines the functionality of an application without peering into its internal structures or workings. The tester is aware of what the software is supposed to do but is not aware of how it does it. (almost every tests except unit tests, and integration tests in the most cases)</a:t>
            </a:r>
            <a:endParaRPr sz="1050">
              <a:solidFill>
                <a:srgbClr val="222222"/>
              </a:solidFill>
              <a:highlight>
                <a:srgbClr val="FFFFFF"/>
              </a:highlight>
            </a:endParaRPr>
          </a:p>
          <a:p>
            <a:pPr marL="0" lvl="0" indent="0" rtl="0">
              <a:lnSpc>
                <a:spcPct val="115000"/>
              </a:lnSpc>
              <a:spcBef>
                <a:spcPts val="600"/>
              </a:spcBef>
              <a:spcAft>
                <a:spcPts val="0"/>
              </a:spcAft>
              <a:buSzPts val="1100"/>
              <a:buNone/>
            </a:pPr>
            <a:r>
              <a:rPr lang="en" sz="1050">
                <a:solidFill>
                  <a:srgbClr val="222222"/>
                </a:solidFill>
              </a:rPr>
              <a:t>A gray-box tester partially knows the internal structure, which includes access to the documentation of internal data structures as well as the algorithms used. (integration tests)</a:t>
            </a:r>
            <a:endParaRPr sz="1050">
              <a:solidFill>
                <a:srgbClr val="222222"/>
              </a:solidFill>
              <a:highlight>
                <a:srgbClr val="FFFFFF"/>
              </a:highlight>
            </a:endParaRPr>
          </a:p>
          <a:p>
            <a:pPr marL="0" lvl="0" indent="0" rtl="0">
              <a:lnSpc>
                <a:spcPct val="115000"/>
              </a:lnSpc>
              <a:spcBef>
                <a:spcPts val="600"/>
              </a:spcBef>
              <a:spcAft>
                <a:spcPts val="0"/>
              </a:spcAft>
              <a:buSzPts val="1100"/>
              <a:buNone/>
            </a:pPr>
            <a:endParaRPr sz="1050">
              <a:solidFill>
                <a:srgbClr val="222222"/>
              </a:solidFill>
              <a:highlight>
                <a:srgbClr val="FFFFFF"/>
              </a:highlight>
            </a:endParaRPr>
          </a:p>
        </p:txBody>
      </p:sp>
      <p:sp>
        <p:nvSpPr>
          <p:cNvPr id="99" name="Shape 99"/>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373472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Shape 435"/>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None/>
            </a:pPr>
            <a:r>
              <a:rPr lang="en" sz="1050">
                <a:solidFill>
                  <a:srgbClr val="212121"/>
                </a:solidFill>
                <a:latin typeface="Roboto"/>
                <a:ea typeface="Roboto"/>
                <a:cs typeface="Roboto"/>
                <a:sym typeface="Roboto"/>
              </a:rPr>
              <a:t>The business team doesn’t care at all about the development process you use, as long as it’s effective</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None/>
            </a:pP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None/>
            </a:pPr>
            <a:r>
              <a:rPr lang="en" sz="1050">
                <a:solidFill>
                  <a:srgbClr val="212121"/>
                </a:solidFill>
                <a:latin typeface="Roboto"/>
                <a:ea typeface="Roboto"/>
                <a:cs typeface="Roboto"/>
                <a:sym typeface="Roboto"/>
              </a:rPr>
              <a:t>Bugs not only wastes developer time, it hurts the company’s brand and quality reputation. For developers context switching can cost up to 20 minutes per bug (doing nothing productive) and then recover the context of the problem they were working on prior to the interruption.</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None/>
            </a:pP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None/>
            </a:pPr>
            <a:r>
              <a:rPr lang="en" sz="1050" u="sng">
                <a:solidFill>
                  <a:srgbClr val="4285F4"/>
                </a:solidFill>
                <a:latin typeface="Roboto"/>
                <a:ea typeface="Roboto"/>
                <a:cs typeface="Roboto"/>
                <a:sym typeface="Roboto"/>
                <a:hlinkClick r:id="rId3"/>
              </a:rPr>
              <a:t>https://medium.com/javascript-scene/5-common-misconceptions-about-tdd-unit-tests-863d5beb3ce9</a:t>
            </a:r>
            <a:endParaRPr sz="1050">
              <a:solidFill>
                <a:srgbClr val="212121"/>
              </a:solidFill>
              <a:latin typeface="Roboto"/>
              <a:ea typeface="Roboto"/>
              <a:cs typeface="Roboto"/>
              <a:sym typeface="Roboto"/>
            </a:endParaRPr>
          </a:p>
        </p:txBody>
      </p:sp>
      <p:sp>
        <p:nvSpPr>
          <p:cNvPr id="436" name="Shape 436"/>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76343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Shape 442"/>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443" name="Shape 443"/>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1047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Shape 448"/>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449" name="Shape 449"/>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20567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Shape 456"/>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457" name="Shape 457"/>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640065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Shape 462"/>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100" u="sng">
                <a:solidFill>
                  <a:schemeClr val="hlink"/>
                </a:solidFill>
                <a:latin typeface="Calibri"/>
                <a:ea typeface="Calibri"/>
                <a:cs typeface="Calibri"/>
                <a:sym typeface="Calibri"/>
                <a:hlinkClick r:id="rId3"/>
              </a:rPr>
              <a:t>https://en.wikipedia.org/wiki/Software_testing</a:t>
            </a:r>
            <a:endParaRPr sz="1100">
              <a:solidFill>
                <a:schemeClr val="dk1"/>
              </a:solidFill>
              <a:latin typeface="Calibri"/>
              <a:ea typeface="Calibri"/>
              <a:cs typeface="Calibri"/>
              <a:sym typeface="Calibri"/>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463" name="Shape 463"/>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09113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Shape 471"/>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Explain baby steps:</a:t>
            </a:r>
            <a:endParaRPr sz="1100">
              <a:solidFill>
                <a:schemeClr val="dk1"/>
              </a:solidFill>
              <a:latin typeface="Calibri"/>
              <a:ea typeface="Calibri"/>
              <a:cs typeface="Calibri"/>
              <a:sym typeface="Calibri"/>
            </a:endParaRPr>
          </a:p>
          <a:p>
            <a:pPr marL="457200" marR="0" lvl="0" indent="-298450" algn="l" rtl="0">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First return simple values, not a problem if hardcoded</a:t>
            </a:r>
            <a:endParaRPr sz="1100">
              <a:solidFill>
                <a:schemeClr val="dk1"/>
              </a:solidFill>
              <a:latin typeface="Calibri"/>
              <a:ea typeface="Calibri"/>
              <a:cs typeface="Calibri"/>
              <a:sym typeface="Calibri"/>
            </a:endParaRPr>
          </a:p>
          <a:p>
            <a:pPr marL="457200" marR="0" lvl="0" indent="-298450" algn="l" rtl="0">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Add more conditions as more tests are written (if / switch)</a:t>
            </a:r>
            <a:endParaRPr sz="1100">
              <a:solidFill>
                <a:schemeClr val="dk1"/>
              </a:solidFill>
              <a:latin typeface="Calibri"/>
              <a:ea typeface="Calibri"/>
              <a:cs typeface="Calibri"/>
              <a:sym typeface="Calibri"/>
            </a:endParaRPr>
          </a:p>
          <a:p>
            <a:pPr marL="457200" marR="0" lvl="0" indent="-298450" algn="l" rtl="0">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Always refactor</a:t>
            </a:r>
            <a:endParaRPr sz="1100">
              <a:solidFill>
                <a:schemeClr val="dk1"/>
              </a:solidFill>
              <a:latin typeface="Calibri"/>
              <a:ea typeface="Calibri"/>
              <a:cs typeface="Calibri"/>
              <a:sym typeface="Calibri"/>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r>
              <a:rPr lang="en" sz="1100">
                <a:solidFill>
                  <a:schemeClr val="dk1"/>
                </a:solidFill>
                <a:latin typeface="Calibri"/>
                <a:ea typeface="Calibri"/>
                <a:cs typeface="Calibri"/>
                <a:sym typeface="Calibri"/>
              </a:rPr>
              <a:t>Kata: every day for 2 weeks</a:t>
            </a:r>
            <a:endParaRPr sz="1100">
              <a:solidFill>
                <a:schemeClr val="dk1"/>
              </a:solidFill>
              <a:latin typeface="Calibri"/>
              <a:ea typeface="Calibri"/>
              <a:cs typeface="Calibri"/>
              <a:sym typeface="Calibri"/>
            </a:endParaRPr>
          </a:p>
          <a:p>
            <a:pPr marL="0" lvl="0" indent="0" rtl="0">
              <a:lnSpc>
                <a:spcPct val="115000"/>
              </a:lnSpc>
              <a:spcBef>
                <a:spcPts val="0"/>
              </a:spcBef>
              <a:spcAft>
                <a:spcPts val="0"/>
              </a:spcAft>
              <a:buNone/>
            </a:pPr>
            <a:endParaRPr sz="1100">
              <a:solidFill>
                <a:schemeClr val="dk1"/>
              </a:solidFill>
              <a:latin typeface="Calibri"/>
              <a:ea typeface="Calibri"/>
              <a:cs typeface="Calibri"/>
              <a:sym typeface="Calibri"/>
            </a:endParaRPr>
          </a:p>
          <a:p>
            <a:pPr marL="0" lvl="0" indent="0" rtl="0">
              <a:lnSpc>
                <a:spcPct val="115000"/>
              </a:lnSpc>
              <a:spcBef>
                <a:spcPts val="0"/>
              </a:spcBef>
              <a:spcAft>
                <a:spcPts val="0"/>
              </a:spcAft>
              <a:buNone/>
            </a:pPr>
            <a:r>
              <a:rPr lang="en" sz="1050">
                <a:solidFill>
                  <a:srgbClr val="212121"/>
                </a:solidFill>
                <a:highlight>
                  <a:srgbClr val="FAFAFA"/>
                </a:highlight>
                <a:latin typeface="Times New Roman"/>
                <a:ea typeface="Times New Roman"/>
                <a:cs typeface="Times New Roman"/>
                <a:sym typeface="Times New Roman"/>
              </a:rPr>
              <a:t>when you are first learning to take a TDD approach it proves require great discipline because it is easy to “slip” and write functional code without first writing a new test.  One of the advantages of pair programming is that your pair helps you to stay on track.</a:t>
            </a:r>
            <a:endParaRPr sz="1050">
              <a:solidFill>
                <a:srgbClr val="212121"/>
              </a:solidFill>
              <a:highlight>
                <a:srgbClr val="FAFAFA"/>
              </a:highlight>
              <a:latin typeface="Times New Roman"/>
              <a:ea typeface="Times New Roman"/>
              <a:cs typeface="Times New Roman"/>
              <a:sym typeface="Times New Roman"/>
            </a:endParaRPr>
          </a:p>
          <a:p>
            <a:pPr marL="0" lvl="0" indent="0" rtl="0">
              <a:lnSpc>
                <a:spcPct val="115000"/>
              </a:lnSpc>
              <a:spcBef>
                <a:spcPts val="0"/>
              </a:spcBef>
              <a:spcAft>
                <a:spcPts val="0"/>
              </a:spcAft>
              <a:buNone/>
            </a:pPr>
            <a:endParaRPr sz="1100">
              <a:solidFill>
                <a:schemeClr val="dk1"/>
              </a:solidFill>
              <a:latin typeface="Calibri"/>
              <a:ea typeface="Calibri"/>
              <a:cs typeface="Calibri"/>
              <a:sym typeface="Calibri"/>
            </a:endParaRPr>
          </a:p>
          <a:p>
            <a:pPr marL="0" lvl="0" indent="0" rtl="0">
              <a:lnSpc>
                <a:spcPct val="115000"/>
              </a:lnSpc>
              <a:spcBef>
                <a:spcPts val="0"/>
              </a:spcBef>
              <a:spcAft>
                <a:spcPts val="0"/>
              </a:spcAft>
              <a:buNone/>
            </a:pPr>
            <a:endParaRPr sz="1100">
              <a:solidFill>
                <a:schemeClr val="dk1"/>
              </a:solidFill>
              <a:latin typeface="Calibri"/>
              <a:ea typeface="Calibri"/>
              <a:cs typeface="Calibri"/>
              <a:sym typeface="Calibri"/>
            </a:endParaRPr>
          </a:p>
          <a:p>
            <a:pPr marL="0" lvl="0" indent="0" rtl="0">
              <a:lnSpc>
                <a:spcPct val="115000"/>
              </a:lnSpc>
              <a:spcBef>
                <a:spcPts val="0"/>
              </a:spcBef>
              <a:spcAft>
                <a:spcPts val="0"/>
              </a:spcAft>
              <a:buNone/>
            </a:pPr>
            <a:r>
              <a:rPr lang="en" sz="1050" u="sng">
                <a:solidFill>
                  <a:srgbClr val="4285F4"/>
                </a:solidFill>
                <a:latin typeface="Roboto"/>
                <a:ea typeface="Roboto"/>
                <a:cs typeface="Roboto"/>
                <a:sym typeface="Roboto"/>
                <a:hlinkClick r:id="rId3"/>
              </a:rPr>
              <a:t>http://www.peterprovost.org/blog/2012/05/02/kata-the-only-way-to-learn-tdd/</a:t>
            </a:r>
            <a:endParaRPr sz="1100">
              <a:solidFill>
                <a:schemeClr val="dk1"/>
              </a:solidFill>
              <a:latin typeface="Calibri"/>
              <a:ea typeface="Calibri"/>
              <a:cs typeface="Calibri"/>
              <a:sym typeface="Calibri"/>
            </a:endParaRPr>
          </a:p>
          <a:p>
            <a:pPr marL="0" lvl="0" indent="0" rtl="0">
              <a:lnSpc>
                <a:spcPct val="115000"/>
              </a:lnSpc>
              <a:spcBef>
                <a:spcPts val="0"/>
              </a:spcBef>
              <a:spcAft>
                <a:spcPts val="0"/>
              </a:spcAft>
              <a:buNone/>
            </a:pPr>
            <a:r>
              <a:rPr lang="en" sz="1050" u="sng">
                <a:solidFill>
                  <a:srgbClr val="4285F4"/>
                </a:solidFill>
                <a:latin typeface="Roboto"/>
                <a:ea typeface="Roboto"/>
                <a:cs typeface="Roboto"/>
                <a:sym typeface="Roboto"/>
                <a:hlinkClick r:id="rId4"/>
              </a:rPr>
              <a:t>https://github.com/dwyl/learn-tdd</a:t>
            </a:r>
            <a:endParaRPr sz="1050" u="sng">
              <a:solidFill>
                <a:srgbClr val="4285F4"/>
              </a:solidFill>
              <a:latin typeface="Roboto"/>
              <a:ea typeface="Roboto"/>
              <a:cs typeface="Roboto"/>
              <a:sym typeface="Roboto"/>
              <a:hlinkClick r:id="rId4"/>
            </a:endParaRPr>
          </a:p>
          <a:p>
            <a:pPr marL="0" lvl="0" indent="0" rtl="0">
              <a:lnSpc>
                <a:spcPct val="115000"/>
              </a:lnSpc>
              <a:spcBef>
                <a:spcPts val="0"/>
              </a:spcBef>
              <a:spcAft>
                <a:spcPts val="0"/>
              </a:spcAft>
              <a:buNone/>
            </a:pPr>
            <a:r>
              <a:rPr lang="en" sz="1050" u="sng">
                <a:solidFill>
                  <a:srgbClr val="4285F4"/>
                </a:solidFill>
                <a:latin typeface="Roboto"/>
                <a:ea typeface="Roboto"/>
                <a:cs typeface="Roboto"/>
                <a:sym typeface="Roboto"/>
                <a:hlinkClick r:id="rId5"/>
              </a:rPr>
              <a:t>https://www.codementor.io/ruby-on-rails/tutorial/getting-started-learn-test-driven-development</a:t>
            </a:r>
            <a:endParaRPr sz="1050" u="sng">
              <a:solidFill>
                <a:srgbClr val="4285F4"/>
              </a:solidFill>
              <a:latin typeface="Roboto"/>
              <a:ea typeface="Roboto"/>
              <a:cs typeface="Roboto"/>
              <a:sym typeface="Roboto"/>
              <a:hlinkClick r:id="rId5"/>
            </a:endParaRPr>
          </a:p>
          <a:p>
            <a:pPr marL="0" lvl="0" indent="0" rtl="0">
              <a:lnSpc>
                <a:spcPct val="115000"/>
              </a:lnSpc>
              <a:spcBef>
                <a:spcPts val="0"/>
              </a:spcBef>
              <a:spcAft>
                <a:spcPts val="0"/>
              </a:spcAft>
              <a:buNone/>
            </a:pPr>
            <a:endParaRPr sz="1100">
              <a:solidFill>
                <a:schemeClr val="dk1"/>
              </a:solidFill>
              <a:latin typeface="Calibri"/>
              <a:ea typeface="Calibri"/>
              <a:cs typeface="Calibri"/>
              <a:sym typeface="Calibri"/>
            </a:endParaRPr>
          </a:p>
        </p:txBody>
      </p:sp>
      <p:sp>
        <p:nvSpPr>
          <p:cNvPr id="472" name="Shape 472"/>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646893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 name="Shape 480"/>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r>
              <a:rPr lang="en" sz="1050" u="sng">
                <a:solidFill>
                  <a:schemeClr val="hlink"/>
                </a:solidFill>
                <a:latin typeface="Roboto"/>
                <a:ea typeface="Roboto"/>
                <a:cs typeface="Roboto"/>
                <a:sym typeface="Roboto"/>
                <a:hlinkClick r:id="rId3"/>
              </a:rPr>
              <a:t>https://en.wikipedia.org/wiki/Acceptance_test%E2%80%93driven_development</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r>
              <a:rPr lang="en" sz="1050" u="sng">
                <a:solidFill>
                  <a:schemeClr val="hlink"/>
                </a:solidFill>
                <a:latin typeface="Roboto"/>
                <a:ea typeface="Roboto"/>
                <a:cs typeface="Roboto"/>
                <a:sym typeface="Roboto"/>
                <a:hlinkClick r:id="rId4"/>
              </a:rPr>
              <a:t>https://www.slideshare.net/tcmak/introduction-to-acceptance-test-driven-development</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r>
              <a:rPr lang="en" sz="1050" u="sng">
                <a:solidFill>
                  <a:schemeClr val="hlink"/>
                </a:solidFill>
                <a:latin typeface="Roboto"/>
                <a:ea typeface="Roboto"/>
                <a:cs typeface="Roboto"/>
                <a:sym typeface="Roboto"/>
                <a:hlinkClick r:id="rId5"/>
              </a:rPr>
              <a:t>https://www.slideshare.net/leanagile/acceptance-test-driven-development-27533223</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r>
              <a:rPr lang="en" sz="1050" u="sng">
                <a:solidFill>
                  <a:schemeClr val="hlink"/>
                </a:solidFill>
                <a:latin typeface="Roboto"/>
                <a:ea typeface="Roboto"/>
                <a:cs typeface="Roboto"/>
                <a:sym typeface="Roboto"/>
                <a:hlinkClick r:id="rId6"/>
              </a:rPr>
              <a:t>http://www.ness-tech.co.il/en/solutions/testing-qa-v-ness/ATDD-TDD</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481" name="Shape 481"/>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11791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9" name="Shape 489"/>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r>
              <a:rPr lang="en" sz="1050" u="sng">
                <a:solidFill>
                  <a:schemeClr val="hlink"/>
                </a:solidFill>
                <a:latin typeface="Roboto"/>
                <a:ea typeface="Roboto"/>
                <a:cs typeface="Roboto"/>
                <a:sym typeface="Roboto"/>
                <a:hlinkClick r:id="rId3"/>
              </a:rPr>
              <a:t>https://www.slideshare.net/ehendrickson/introduction-to-acceptance-test-driven-development-3491703</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Discuss requirements, create examples, write user stories</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Distill examples into acceptance tests</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Develop features, hook up tests</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Demo features and acceptance tests</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490" name="Shape 490"/>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24501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Shape 496"/>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r>
              <a:rPr lang="en" sz="1050" u="sng">
                <a:solidFill>
                  <a:schemeClr val="hlink"/>
                </a:solidFill>
                <a:latin typeface="Roboto"/>
                <a:ea typeface="Roboto"/>
                <a:cs typeface="Roboto"/>
                <a:sym typeface="Roboto"/>
                <a:hlinkClick r:id="rId3"/>
              </a:rPr>
              <a:t>https://en.wikipedia.org/wiki/Continuous_integration</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497" name="Shape 497"/>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976484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4" name="Shape 504"/>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r>
              <a:rPr lang="en" sz="1050">
                <a:solidFill>
                  <a:srgbClr val="212121"/>
                </a:solidFill>
                <a:latin typeface="Roboto"/>
                <a:ea typeface="Roboto"/>
                <a:cs typeface="Roboto"/>
                <a:sym typeface="Roboto"/>
              </a:rPr>
              <a:t>Principles:</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Maintain a code repository</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Automate the build</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Make the build self-testing</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Everyone commits to baseline everyday</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Every commit to baseline should be built</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Keep build fast</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Test in a clone of production</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Make it easy to get the latest deliverables</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Everyone can see the result of the latest build</a:t>
            </a:r>
            <a:endParaRPr sz="1050">
              <a:solidFill>
                <a:srgbClr val="212121"/>
              </a:solidFill>
              <a:latin typeface="Roboto"/>
              <a:ea typeface="Roboto"/>
              <a:cs typeface="Roboto"/>
              <a:sym typeface="Roboto"/>
            </a:endParaRPr>
          </a:p>
          <a:p>
            <a:pPr marL="457200" lvl="0" indent="-295275"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Automate deployment</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505" name="Shape 505"/>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861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Shape 105"/>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06" name="Shape 106"/>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98154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Shape 512"/>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r>
              <a:rPr lang="en" sz="1050" u="sng">
                <a:solidFill>
                  <a:schemeClr val="hlink"/>
                </a:solidFill>
                <a:latin typeface="Roboto"/>
                <a:ea typeface="Roboto"/>
                <a:cs typeface="Roboto"/>
                <a:sym typeface="Roboto"/>
                <a:hlinkClick r:id="rId3"/>
              </a:rPr>
              <a:t>https://en.wikipedia.org/wiki/Extreme_programming</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513" name="Shape 513"/>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51867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Shape 523"/>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524" name="Shape 524"/>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700034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Shape 531"/>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r>
              <a:rPr lang="en" sz="1050">
                <a:solidFill>
                  <a:srgbClr val="212121"/>
                </a:solidFill>
                <a:highlight>
                  <a:srgbClr val="FAFAFA"/>
                </a:highlight>
                <a:latin typeface="Times New Roman"/>
                <a:ea typeface="Times New Roman"/>
                <a:cs typeface="Times New Roman"/>
                <a:sym typeface="Times New Roman"/>
              </a:rPr>
              <a:t>Quotes from the book:</a:t>
            </a:r>
            <a:endParaRPr sz="1050">
              <a:solidFill>
                <a:srgbClr val="212121"/>
              </a:solidFill>
              <a:highlight>
                <a:srgbClr val="FAFAFA"/>
              </a:highlight>
              <a:latin typeface="Times New Roman"/>
              <a:ea typeface="Times New Roman"/>
              <a:cs typeface="Times New Roman"/>
              <a:sym typeface="Times New Roman"/>
            </a:endParaRPr>
          </a:p>
          <a:p>
            <a:pPr marL="0" lvl="0" indent="0" rtl="0">
              <a:lnSpc>
                <a:spcPct val="115000"/>
              </a:lnSpc>
              <a:spcBef>
                <a:spcPts val="0"/>
              </a:spcBef>
              <a:spcAft>
                <a:spcPts val="0"/>
              </a:spcAft>
              <a:buSzPts val="1100"/>
              <a:buNone/>
            </a:pPr>
            <a:endParaRPr sz="1050">
              <a:solidFill>
                <a:srgbClr val="212121"/>
              </a:solidFill>
              <a:highlight>
                <a:srgbClr val="FAFAFA"/>
              </a:highlight>
              <a:latin typeface="Times New Roman"/>
              <a:ea typeface="Times New Roman"/>
              <a:cs typeface="Times New Roman"/>
              <a:sym typeface="Times New Roman"/>
            </a:endParaRPr>
          </a:p>
          <a:p>
            <a:pPr marL="0" lvl="0" indent="0" rtl="0">
              <a:lnSpc>
                <a:spcPct val="115000"/>
              </a:lnSpc>
              <a:spcBef>
                <a:spcPts val="0"/>
              </a:spcBef>
              <a:spcAft>
                <a:spcPts val="0"/>
              </a:spcAft>
              <a:buSzPts val="1100"/>
              <a:buNone/>
            </a:pPr>
            <a:r>
              <a:rPr lang="en" sz="1050">
                <a:solidFill>
                  <a:srgbClr val="212121"/>
                </a:solidFill>
                <a:highlight>
                  <a:srgbClr val="FAFAFA"/>
                </a:highlight>
                <a:latin typeface="Times New Roman"/>
                <a:ea typeface="Times New Roman"/>
                <a:cs typeface="Times New Roman"/>
                <a:sym typeface="Times New Roman"/>
              </a:rPr>
              <a:t>It is about getting past our adolescent surety that "I know better than everyone else and all I need is to be left alone to be the greatest.</a:t>
            </a:r>
            <a:endParaRPr sz="1050">
              <a:solidFill>
                <a:srgbClr val="212121"/>
              </a:solidFill>
              <a:highlight>
                <a:srgbClr val="FAFAFA"/>
              </a:highlight>
              <a:latin typeface="Times New Roman"/>
              <a:ea typeface="Times New Roman"/>
              <a:cs typeface="Times New Roman"/>
              <a:sym typeface="Times New Roman"/>
            </a:endParaRPr>
          </a:p>
          <a:p>
            <a:pPr marL="0" lvl="0" indent="0" rtl="0">
              <a:lnSpc>
                <a:spcPct val="115000"/>
              </a:lnSpc>
              <a:spcBef>
                <a:spcPts val="0"/>
              </a:spcBef>
              <a:spcAft>
                <a:spcPts val="0"/>
              </a:spcAft>
              <a:buSzPts val="1100"/>
              <a:buNone/>
            </a:pPr>
            <a:endParaRPr sz="1050">
              <a:solidFill>
                <a:srgbClr val="212121"/>
              </a:solidFill>
              <a:highlight>
                <a:srgbClr val="FAFAFA"/>
              </a:highlight>
              <a:latin typeface="Times New Roman"/>
              <a:ea typeface="Times New Roman"/>
              <a:cs typeface="Times New Roman"/>
              <a:sym typeface="Times New Roman"/>
            </a:endParaRPr>
          </a:p>
          <a:p>
            <a:pPr marL="0" lvl="0" indent="0" rtl="0">
              <a:lnSpc>
                <a:spcPct val="115000"/>
              </a:lnSpc>
              <a:spcBef>
                <a:spcPts val="0"/>
              </a:spcBef>
              <a:spcAft>
                <a:spcPts val="0"/>
              </a:spcAft>
              <a:buSzPts val="1100"/>
              <a:buNone/>
            </a:pPr>
            <a:r>
              <a:rPr lang="en" sz="1050">
                <a:solidFill>
                  <a:srgbClr val="212121"/>
                </a:solidFill>
                <a:highlight>
                  <a:srgbClr val="FAFAFA"/>
                </a:highlight>
                <a:latin typeface="Times New Roman"/>
                <a:ea typeface="Times New Roman"/>
                <a:cs typeface="Times New Roman"/>
                <a:sym typeface="Times New Roman"/>
              </a:rPr>
              <a:t>And, it is about writing great code that is really good for business.</a:t>
            </a:r>
            <a:endParaRPr sz="1050">
              <a:solidFill>
                <a:srgbClr val="212121"/>
              </a:solidFill>
              <a:highlight>
                <a:srgbClr val="FAFAFA"/>
              </a:highlight>
              <a:latin typeface="Times New Roman"/>
              <a:ea typeface="Times New Roman"/>
              <a:cs typeface="Times New Roman"/>
              <a:sym typeface="Times New Roman"/>
            </a:endParaRPr>
          </a:p>
          <a:p>
            <a:pPr marL="0" lvl="0" indent="0" rtl="0">
              <a:lnSpc>
                <a:spcPct val="115000"/>
              </a:lnSpc>
              <a:spcBef>
                <a:spcPts val="0"/>
              </a:spcBef>
              <a:spcAft>
                <a:spcPts val="0"/>
              </a:spcAft>
              <a:buSzPts val="1100"/>
              <a:buNone/>
            </a:pPr>
            <a:endParaRPr sz="1050">
              <a:solidFill>
                <a:srgbClr val="212121"/>
              </a:solidFill>
              <a:highlight>
                <a:srgbClr val="FAFAFA"/>
              </a:highlight>
              <a:latin typeface="Times New Roman"/>
              <a:ea typeface="Times New Roman"/>
              <a:cs typeface="Times New Roman"/>
              <a:sym typeface="Times New Roman"/>
            </a:endParaRPr>
          </a:p>
          <a:p>
            <a:pPr marL="0" lvl="0" indent="0" rtl="0">
              <a:lnSpc>
                <a:spcPct val="115000"/>
              </a:lnSpc>
              <a:spcBef>
                <a:spcPts val="0"/>
              </a:spcBef>
              <a:spcAft>
                <a:spcPts val="0"/>
              </a:spcAft>
              <a:buSzPts val="1100"/>
              <a:buNone/>
            </a:pPr>
            <a:r>
              <a:rPr lang="en" sz="1050">
                <a:solidFill>
                  <a:srgbClr val="212121"/>
                </a:solidFill>
                <a:highlight>
                  <a:srgbClr val="FAFAFA"/>
                </a:highlight>
                <a:latin typeface="Times New Roman"/>
                <a:ea typeface="Times New Roman"/>
                <a:cs typeface="Times New Roman"/>
                <a:sym typeface="Times New Roman"/>
              </a:rPr>
              <a:t>XP assumes that you want to grow, to improve your skills, and to improve your relationships. XP assumes you are willing to make changes to meet those goals.</a:t>
            </a:r>
            <a:endParaRPr sz="1050">
              <a:solidFill>
                <a:srgbClr val="212121"/>
              </a:solidFill>
              <a:highlight>
                <a:srgbClr val="FAFAFA"/>
              </a:highlight>
              <a:latin typeface="Times New Roman"/>
              <a:ea typeface="Times New Roman"/>
              <a:cs typeface="Times New Roman"/>
              <a:sym typeface="Times New Roman"/>
            </a:endParaRPr>
          </a:p>
          <a:p>
            <a:pPr marL="0" lvl="0" indent="0" rtl="0">
              <a:lnSpc>
                <a:spcPct val="115000"/>
              </a:lnSpc>
              <a:spcBef>
                <a:spcPts val="0"/>
              </a:spcBef>
              <a:spcAft>
                <a:spcPts val="0"/>
              </a:spcAft>
              <a:buSzPts val="1100"/>
              <a:buNone/>
            </a:pPr>
            <a:endParaRPr sz="1050">
              <a:solidFill>
                <a:srgbClr val="212121"/>
              </a:solidFill>
              <a:highlight>
                <a:srgbClr val="FAFAFA"/>
              </a:highlight>
              <a:latin typeface="Times New Roman"/>
              <a:ea typeface="Times New Roman"/>
              <a:cs typeface="Times New Roman"/>
              <a:sym typeface="Times New Roman"/>
            </a:endParaRPr>
          </a:p>
          <a:p>
            <a:pPr marL="0" lvl="0" indent="0" rtl="0">
              <a:lnSpc>
                <a:spcPct val="115000"/>
              </a:lnSpc>
              <a:spcBef>
                <a:spcPts val="0"/>
              </a:spcBef>
              <a:spcAft>
                <a:spcPts val="0"/>
              </a:spcAft>
              <a:buSzPts val="1100"/>
              <a:buNone/>
            </a:pPr>
            <a:r>
              <a:rPr lang="en" sz="1050">
                <a:solidFill>
                  <a:srgbClr val="212121"/>
                </a:solidFill>
                <a:highlight>
                  <a:srgbClr val="FAFAFA"/>
                </a:highlight>
                <a:latin typeface="Times New Roman"/>
                <a:ea typeface="Times New Roman"/>
                <a:cs typeface="Times New Roman"/>
                <a:sym typeface="Times New Roman"/>
              </a:rPr>
              <a:t>XP is giving up old, ineffective technical and social habits in favor of new ones that work.</a:t>
            </a:r>
            <a:endParaRPr sz="1050">
              <a:solidFill>
                <a:srgbClr val="212121"/>
              </a:solidFill>
              <a:highlight>
                <a:srgbClr val="FAFAFA"/>
              </a:highlight>
              <a:latin typeface="Times New Roman"/>
              <a:ea typeface="Times New Roman"/>
              <a:cs typeface="Times New Roman"/>
              <a:sym typeface="Times New Roman"/>
            </a:endParaRPr>
          </a:p>
          <a:p>
            <a:pPr marL="0" lvl="0" indent="0" rtl="0">
              <a:lnSpc>
                <a:spcPct val="115000"/>
              </a:lnSpc>
              <a:spcBef>
                <a:spcPts val="0"/>
              </a:spcBef>
              <a:spcAft>
                <a:spcPts val="0"/>
              </a:spcAft>
              <a:buSzPts val="1100"/>
              <a:buNone/>
            </a:pPr>
            <a:endParaRPr sz="1050">
              <a:solidFill>
                <a:srgbClr val="212121"/>
              </a:solidFill>
              <a:highlight>
                <a:srgbClr val="FAFAFA"/>
              </a:highlight>
              <a:latin typeface="Times New Roman"/>
              <a:ea typeface="Times New Roman"/>
              <a:cs typeface="Times New Roman"/>
              <a:sym typeface="Times New Roman"/>
            </a:endParaRPr>
          </a:p>
          <a:p>
            <a:pPr marL="0" lvl="0" indent="0" rtl="0">
              <a:lnSpc>
                <a:spcPct val="115000"/>
              </a:lnSpc>
              <a:spcBef>
                <a:spcPts val="0"/>
              </a:spcBef>
              <a:spcAft>
                <a:spcPts val="0"/>
              </a:spcAft>
              <a:buSzPts val="1100"/>
              <a:buNone/>
            </a:pPr>
            <a:r>
              <a:rPr lang="en" sz="1050">
                <a:solidFill>
                  <a:srgbClr val="212121"/>
                </a:solidFill>
                <a:highlight>
                  <a:srgbClr val="FAFAFA"/>
                </a:highlight>
                <a:latin typeface="Times New Roman"/>
                <a:ea typeface="Times New Roman"/>
                <a:cs typeface="Times New Roman"/>
                <a:sym typeface="Times New Roman"/>
              </a:rPr>
              <a:t>If members of a team don't care about a project, nothing can save it.</a:t>
            </a:r>
            <a:endParaRPr sz="1050">
              <a:solidFill>
                <a:srgbClr val="212121"/>
              </a:solidFill>
              <a:highlight>
                <a:srgbClr val="FAFAFA"/>
              </a:highlight>
              <a:latin typeface="Times New Roman"/>
              <a:ea typeface="Times New Roman"/>
              <a:cs typeface="Times New Roman"/>
              <a:sym typeface="Times New Roman"/>
            </a:endParaRPr>
          </a:p>
          <a:p>
            <a:pPr marL="0" lvl="0" indent="0" rtl="0">
              <a:lnSpc>
                <a:spcPct val="115000"/>
              </a:lnSpc>
              <a:spcBef>
                <a:spcPts val="0"/>
              </a:spcBef>
              <a:spcAft>
                <a:spcPts val="0"/>
              </a:spcAft>
              <a:buSzPts val="1100"/>
              <a:buNone/>
            </a:pPr>
            <a:endParaRPr sz="1050">
              <a:solidFill>
                <a:srgbClr val="212121"/>
              </a:solidFill>
              <a:highlight>
                <a:srgbClr val="FAFAFA"/>
              </a:highlight>
              <a:latin typeface="Times New Roman"/>
              <a:ea typeface="Times New Roman"/>
              <a:cs typeface="Times New Roman"/>
              <a:sym typeface="Times New Roman"/>
            </a:endParaRPr>
          </a:p>
          <a:p>
            <a:pPr marL="0" lvl="0" indent="0" rtl="0">
              <a:lnSpc>
                <a:spcPct val="115000"/>
              </a:lnSpc>
              <a:spcBef>
                <a:spcPts val="0"/>
              </a:spcBef>
              <a:spcAft>
                <a:spcPts val="0"/>
              </a:spcAft>
              <a:buSzPts val="1100"/>
              <a:buNone/>
            </a:pPr>
            <a:r>
              <a:rPr lang="en" sz="1050">
                <a:solidFill>
                  <a:srgbClr val="212121"/>
                </a:solidFill>
                <a:highlight>
                  <a:srgbClr val="FAFAFA"/>
                </a:highlight>
                <a:latin typeface="Times New Roman"/>
                <a:ea typeface="Times New Roman"/>
                <a:cs typeface="Times New Roman"/>
                <a:sym typeface="Times New Roman"/>
              </a:rPr>
              <a:t>No matter what the client says the problem is, it is always a people problem. Technical fixes alone are not enough.</a:t>
            </a:r>
            <a:endParaRPr sz="1050">
              <a:solidFill>
                <a:srgbClr val="212121"/>
              </a:solidFill>
              <a:highlight>
                <a:srgbClr val="FAFAFA"/>
              </a:highlight>
              <a:latin typeface="Times New Roman"/>
              <a:ea typeface="Times New Roman"/>
              <a:cs typeface="Times New Roman"/>
              <a:sym typeface="Times New Roman"/>
            </a:endParaRPr>
          </a:p>
          <a:p>
            <a:pPr marL="0" lvl="0" indent="0" rtl="0">
              <a:lnSpc>
                <a:spcPct val="115000"/>
              </a:lnSpc>
              <a:spcBef>
                <a:spcPts val="0"/>
              </a:spcBef>
              <a:spcAft>
                <a:spcPts val="0"/>
              </a:spcAft>
              <a:buSzPts val="1100"/>
              <a:buNone/>
            </a:pPr>
            <a:endParaRPr sz="1050">
              <a:solidFill>
                <a:srgbClr val="212121"/>
              </a:solidFill>
              <a:highlight>
                <a:srgbClr val="FAFAFA"/>
              </a:highlight>
              <a:latin typeface="Times New Roman"/>
              <a:ea typeface="Times New Roman"/>
              <a:cs typeface="Times New Roman"/>
              <a:sym typeface="Times New Roman"/>
            </a:endParaRPr>
          </a:p>
          <a:p>
            <a:pPr marL="0" lvl="0" indent="0" rtl="0">
              <a:lnSpc>
                <a:spcPct val="115000"/>
              </a:lnSpc>
              <a:spcBef>
                <a:spcPts val="0"/>
              </a:spcBef>
              <a:spcAft>
                <a:spcPts val="0"/>
              </a:spcAft>
              <a:buSzPts val="1100"/>
              <a:buNone/>
            </a:pPr>
            <a:r>
              <a:rPr lang="en" sz="1050">
                <a:solidFill>
                  <a:srgbClr val="212121"/>
                </a:solidFill>
                <a:highlight>
                  <a:srgbClr val="FAFAFA"/>
                </a:highlight>
                <a:latin typeface="Times New Roman"/>
                <a:ea typeface="Times New Roman"/>
                <a:cs typeface="Times New Roman"/>
                <a:sym typeface="Times New Roman"/>
              </a:rPr>
              <a:t>XP teams work hard to create conditions under which the cost of changing the software doesn't rise catastrophically. The automated tests, the continual practices and in of improving the design, and the explicit social process all contribute to keep the cost of changes low.</a:t>
            </a:r>
            <a:endParaRPr sz="1050">
              <a:solidFill>
                <a:srgbClr val="212121"/>
              </a:solidFill>
              <a:highlight>
                <a:srgbClr val="FAFAFA"/>
              </a:highlight>
              <a:latin typeface="Times New Roman"/>
              <a:ea typeface="Times New Roman"/>
              <a:cs typeface="Times New Roman"/>
              <a:sym typeface="Times New Roman"/>
            </a:endParaRPr>
          </a:p>
          <a:p>
            <a:pPr marL="0" lvl="0" indent="0" rtl="0">
              <a:lnSpc>
                <a:spcPct val="115000"/>
              </a:lnSpc>
              <a:spcBef>
                <a:spcPts val="0"/>
              </a:spcBef>
              <a:spcAft>
                <a:spcPts val="0"/>
              </a:spcAft>
              <a:buSzPts val="1100"/>
              <a:buNone/>
            </a:pPr>
            <a:endParaRPr sz="1050">
              <a:solidFill>
                <a:srgbClr val="212121"/>
              </a:solidFill>
              <a:highlight>
                <a:srgbClr val="FAFAFA"/>
              </a:highlight>
              <a:latin typeface="Times New Roman"/>
              <a:ea typeface="Times New Roman"/>
              <a:cs typeface="Times New Roman"/>
              <a:sym typeface="Times New Roman"/>
            </a:endParaRPr>
          </a:p>
          <a:p>
            <a:pPr marL="0" lvl="0" indent="0" rtl="0">
              <a:lnSpc>
                <a:spcPct val="115000"/>
              </a:lnSpc>
              <a:spcBef>
                <a:spcPts val="0"/>
              </a:spcBef>
              <a:spcAft>
                <a:spcPts val="0"/>
              </a:spcAft>
              <a:buSzPts val="1100"/>
              <a:buNone/>
            </a:pPr>
            <a:r>
              <a:rPr lang="en" sz="1050">
                <a:solidFill>
                  <a:srgbClr val="212121"/>
                </a:solidFill>
                <a:highlight>
                  <a:srgbClr val="FAFAFA"/>
                </a:highlight>
                <a:latin typeface="Times New Roman"/>
                <a:ea typeface="Times New Roman"/>
                <a:cs typeface="Times New Roman"/>
                <a:sym typeface="Times New Roman"/>
              </a:rPr>
              <a:t>Here's a sad but repeated story: a development team begins applying XP, dramatically improves quality and productivity, but then is disbanded, its leaders fired and the rest of the team scattered. Why does this happen? From the Theory of Constraint perspective, the team's improved performance shifted the constraint elsewhere in the organization.</a:t>
            </a:r>
            <a:endParaRPr sz="1050">
              <a:solidFill>
                <a:srgbClr val="212121"/>
              </a:solidFill>
              <a:highlight>
                <a:srgbClr val="FAFAFA"/>
              </a:highlight>
              <a:latin typeface="Times New Roman"/>
              <a:ea typeface="Times New Roman"/>
              <a:cs typeface="Times New Roman"/>
              <a:sym typeface="Times New Roman"/>
            </a:endParaRPr>
          </a:p>
          <a:p>
            <a:pPr marL="0" lvl="0" indent="0" rtl="0">
              <a:lnSpc>
                <a:spcPct val="115000"/>
              </a:lnSpc>
              <a:spcBef>
                <a:spcPts val="0"/>
              </a:spcBef>
              <a:spcAft>
                <a:spcPts val="0"/>
              </a:spcAft>
              <a:buSzPts val="1100"/>
              <a:buNone/>
            </a:pPr>
            <a:endParaRPr sz="1050">
              <a:solidFill>
                <a:srgbClr val="212121"/>
              </a:solidFill>
              <a:highlight>
                <a:srgbClr val="FAFAFA"/>
              </a:highlight>
              <a:latin typeface="Times New Roman"/>
              <a:ea typeface="Times New Roman"/>
              <a:cs typeface="Times New Roman"/>
              <a:sym typeface="Times New Roman"/>
            </a:endParaRPr>
          </a:p>
          <a:p>
            <a:pPr marL="0" lvl="0" indent="0" rtl="0">
              <a:lnSpc>
                <a:spcPct val="115000"/>
              </a:lnSpc>
              <a:spcBef>
                <a:spcPts val="0"/>
              </a:spcBef>
              <a:spcAft>
                <a:spcPts val="0"/>
              </a:spcAft>
              <a:buSzPts val="1100"/>
              <a:buNone/>
            </a:pPr>
            <a:r>
              <a:rPr lang="en" sz="1050">
                <a:solidFill>
                  <a:srgbClr val="212121"/>
                </a:solidFill>
                <a:highlight>
                  <a:srgbClr val="FAFAFA"/>
                </a:highlight>
                <a:latin typeface="Times New Roman"/>
                <a:ea typeface="Times New Roman"/>
                <a:cs typeface="Times New Roman"/>
                <a:sym typeface="Times New Roman"/>
              </a:rPr>
              <a:t>The way to begin organizational change is still to start with yourself. It is the one change you have control over. First develop your skills, then put them into service.</a:t>
            </a:r>
            <a:endParaRPr sz="1050">
              <a:solidFill>
                <a:srgbClr val="212121"/>
              </a:solidFill>
              <a:latin typeface="Roboto"/>
              <a:ea typeface="Roboto"/>
              <a:cs typeface="Roboto"/>
              <a:sym typeface="Roboto"/>
            </a:endParaRPr>
          </a:p>
        </p:txBody>
      </p:sp>
      <p:sp>
        <p:nvSpPr>
          <p:cNvPr id="532" name="Shape 532"/>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975135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9" name="Shape 539"/>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540" name="Shape 540"/>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77616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Shape 547"/>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548" name="Shape 548"/>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7321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Shape 556"/>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557" name="Shape 557"/>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10172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txBox="1">
            <a:spLocks noGrp="1"/>
          </p:cNvSpPr>
          <p:nvPr>
            <p:ph type="body" idx="1"/>
          </p:nvPr>
        </p:nvSpPr>
        <p:spPr>
          <a:xfrm>
            <a:off x="685801" y="4343406"/>
            <a:ext cx="5486400" cy="411480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rgbClr val="000000"/>
              </a:buClr>
              <a:buFont typeface="Arial"/>
              <a:buNone/>
            </a:pPr>
            <a:endParaRPr sz="1100">
              <a:solidFill>
                <a:schemeClr val="dk1"/>
              </a:solidFill>
              <a:latin typeface="Calibri"/>
              <a:ea typeface="Calibri"/>
              <a:cs typeface="Calibri"/>
              <a:sym typeface="Calibri"/>
            </a:endParaRPr>
          </a:p>
          <a:p>
            <a:pPr marL="0" lvl="0" indent="0">
              <a:spcBef>
                <a:spcPts val="0"/>
              </a:spcBef>
              <a:spcAft>
                <a:spcPts val="0"/>
              </a:spcAft>
              <a:buNone/>
            </a:pPr>
            <a:endParaRPr/>
          </a:p>
        </p:txBody>
      </p:sp>
      <p:sp>
        <p:nvSpPr>
          <p:cNvPr id="564" name="Shape 564"/>
          <p:cNvSpPr>
            <a:spLocks noGrp="1" noRot="1" noChangeAspect="1"/>
          </p:cNvSpPr>
          <p:nvPr>
            <p:ph type="sldImg" idx="2"/>
          </p:nvPr>
        </p:nvSpPr>
        <p:spPr>
          <a:xfrm>
            <a:off x="91459" y="685838"/>
            <a:ext cx="6675083" cy="34291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42823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Shape 572"/>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73" name="Shape 573"/>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973073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txBox="1">
            <a:spLocks noGrp="1"/>
          </p:cNvSpPr>
          <p:nvPr>
            <p:ph type="body" idx="1"/>
          </p:nvPr>
        </p:nvSpPr>
        <p:spPr>
          <a:xfrm>
            <a:off x="685801" y="4343406"/>
            <a:ext cx="5486400" cy="4114805"/>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9" name="Shape 579"/>
          <p:cNvSpPr>
            <a:spLocks noGrp="1" noRot="1" noChangeAspect="1"/>
          </p:cNvSpPr>
          <p:nvPr>
            <p:ph type="sldImg" idx="2"/>
          </p:nvPr>
        </p:nvSpPr>
        <p:spPr>
          <a:xfrm>
            <a:off x="91459" y="685838"/>
            <a:ext cx="6675083" cy="34291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3501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Shape 111"/>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600"/>
              </a:spcBef>
              <a:spcAft>
                <a:spcPts val="0"/>
              </a:spcAft>
              <a:buClr>
                <a:srgbClr val="000000"/>
              </a:buClr>
              <a:buSzPts val="1100"/>
              <a:buFont typeface="Arial"/>
              <a:buNone/>
            </a:pPr>
            <a:r>
              <a:rPr lang="en" sz="1050">
                <a:solidFill>
                  <a:srgbClr val="222222"/>
                </a:solidFill>
                <a:highlight>
                  <a:srgbClr val="FFFFFF"/>
                </a:highlight>
              </a:rPr>
              <a:t>If an object has any of the following characteristics, it may be useful to use a mock object in its place:</a:t>
            </a:r>
            <a:endParaRPr sz="1050">
              <a:solidFill>
                <a:srgbClr val="222222"/>
              </a:solidFill>
              <a:highlight>
                <a:srgbClr val="FFFFFF"/>
              </a:highlight>
            </a:endParaRPr>
          </a:p>
          <a:p>
            <a:pPr marL="685800" lvl="0" indent="-295275" rtl="0">
              <a:lnSpc>
                <a:spcPct val="115000"/>
              </a:lnSpc>
              <a:spcBef>
                <a:spcPts val="600"/>
              </a:spcBef>
              <a:spcAft>
                <a:spcPts val="0"/>
              </a:spcAft>
              <a:buClr>
                <a:srgbClr val="222222"/>
              </a:buClr>
              <a:buSzPts val="1050"/>
              <a:buChar char="●"/>
            </a:pPr>
            <a:r>
              <a:rPr lang="en" sz="1050">
                <a:solidFill>
                  <a:srgbClr val="222222"/>
                </a:solidFill>
                <a:highlight>
                  <a:srgbClr val="FFFFFF"/>
                </a:highlight>
              </a:rPr>
              <a:t>the object supplies </a:t>
            </a:r>
            <a:r>
              <a:rPr lang="en" sz="1050" u="sng">
                <a:solidFill>
                  <a:srgbClr val="0B0080"/>
                </a:solidFill>
                <a:highlight>
                  <a:srgbClr val="FFFFFF"/>
                </a:highlight>
                <a:hlinkClick r:id="rId3"/>
              </a:rPr>
              <a:t>non-deterministic</a:t>
            </a:r>
            <a:r>
              <a:rPr lang="en" sz="1050">
                <a:solidFill>
                  <a:srgbClr val="222222"/>
                </a:solidFill>
                <a:highlight>
                  <a:srgbClr val="FFFFFF"/>
                </a:highlight>
              </a:rPr>
              <a:t> results (e.g. the current time or the current temperature);</a:t>
            </a:r>
            <a:endParaRPr sz="1050">
              <a:solidFill>
                <a:srgbClr val="222222"/>
              </a:solidFill>
              <a:highlight>
                <a:srgbClr val="FFFFFF"/>
              </a:highlight>
            </a:endParaRPr>
          </a:p>
          <a:p>
            <a:pPr marL="685800" lvl="0" indent="-295275" rtl="0">
              <a:lnSpc>
                <a:spcPct val="115000"/>
              </a:lnSpc>
              <a:spcBef>
                <a:spcPts val="0"/>
              </a:spcBef>
              <a:spcAft>
                <a:spcPts val="0"/>
              </a:spcAft>
              <a:buClr>
                <a:srgbClr val="222222"/>
              </a:buClr>
              <a:buSzPts val="1050"/>
              <a:buChar char="●"/>
            </a:pPr>
            <a:r>
              <a:rPr lang="en" sz="1050">
                <a:solidFill>
                  <a:srgbClr val="222222"/>
                </a:solidFill>
                <a:highlight>
                  <a:srgbClr val="FFFFFF"/>
                </a:highlight>
              </a:rPr>
              <a:t>it has states that are difficult to create or reproduce (e.g. a network error);</a:t>
            </a:r>
            <a:endParaRPr sz="1050">
              <a:solidFill>
                <a:srgbClr val="222222"/>
              </a:solidFill>
              <a:highlight>
                <a:srgbClr val="FFFFFF"/>
              </a:highlight>
            </a:endParaRPr>
          </a:p>
          <a:p>
            <a:pPr marL="685800" lvl="0" indent="-295275" rtl="0">
              <a:lnSpc>
                <a:spcPct val="115000"/>
              </a:lnSpc>
              <a:spcBef>
                <a:spcPts val="0"/>
              </a:spcBef>
              <a:spcAft>
                <a:spcPts val="0"/>
              </a:spcAft>
              <a:buClr>
                <a:srgbClr val="222222"/>
              </a:buClr>
              <a:buSzPts val="1050"/>
              <a:buChar char="●"/>
            </a:pPr>
            <a:r>
              <a:rPr lang="en" sz="1050">
                <a:solidFill>
                  <a:srgbClr val="222222"/>
                </a:solidFill>
                <a:highlight>
                  <a:srgbClr val="FFFFFF"/>
                </a:highlight>
              </a:rPr>
              <a:t>it is slow (e.g. a complete </a:t>
            </a:r>
            <a:r>
              <a:rPr lang="en" sz="1050" u="sng">
                <a:solidFill>
                  <a:srgbClr val="0B0080"/>
                </a:solidFill>
                <a:highlight>
                  <a:srgbClr val="FFFFFF"/>
                </a:highlight>
                <a:hlinkClick r:id="rId4"/>
              </a:rPr>
              <a:t>database</a:t>
            </a:r>
            <a:r>
              <a:rPr lang="en" sz="1050">
                <a:solidFill>
                  <a:srgbClr val="222222"/>
                </a:solidFill>
                <a:highlight>
                  <a:srgbClr val="FFFFFF"/>
                </a:highlight>
              </a:rPr>
              <a:t>, which would have to be initialized before the test);</a:t>
            </a:r>
            <a:endParaRPr sz="1050">
              <a:solidFill>
                <a:srgbClr val="222222"/>
              </a:solidFill>
              <a:highlight>
                <a:srgbClr val="FFFFFF"/>
              </a:highlight>
            </a:endParaRPr>
          </a:p>
          <a:p>
            <a:pPr marL="685800" lvl="0" indent="-295275" rtl="0">
              <a:lnSpc>
                <a:spcPct val="115000"/>
              </a:lnSpc>
              <a:spcBef>
                <a:spcPts val="0"/>
              </a:spcBef>
              <a:spcAft>
                <a:spcPts val="0"/>
              </a:spcAft>
              <a:buClr>
                <a:srgbClr val="222222"/>
              </a:buClr>
              <a:buSzPts val="1050"/>
              <a:buChar char="●"/>
            </a:pPr>
            <a:r>
              <a:rPr lang="en" sz="1050">
                <a:solidFill>
                  <a:srgbClr val="222222"/>
                </a:solidFill>
                <a:highlight>
                  <a:srgbClr val="FFFFFF"/>
                </a:highlight>
              </a:rPr>
              <a:t>it does not yet exist or may change behavior;</a:t>
            </a:r>
            <a:endParaRPr sz="1050">
              <a:solidFill>
                <a:srgbClr val="222222"/>
              </a:solidFill>
              <a:highlight>
                <a:srgbClr val="FFFFFF"/>
              </a:highlight>
            </a:endParaRPr>
          </a:p>
          <a:p>
            <a:pPr marL="685800" lvl="0" indent="-295275" rtl="0">
              <a:lnSpc>
                <a:spcPct val="115000"/>
              </a:lnSpc>
              <a:spcBef>
                <a:spcPts val="0"/>
              </a:spcBef>
              <a:spcAft>
                <a:spcPts val="0"/>
              </a:spcAft>
              <a:buClr>
                <a:srgbClr val="222222"/>
              </a:buClr>
              <a:buSzPts val="1050"/>
              <a:buChar char="●"/>
            </a:pPr>
            <a:r>
              <a:rPr lang="en" sz="1050">
                <a:solidFill>
                  <a:srgbClr val="222222"/>
                </a:solidFill>
                <a:highlight>
                  <a:srgbClr val="FFFFFF"/>
                </a:highlight>
              </a:rPr>
              <a:t>it would have to include information and methods exclusively for testing purposes (and not for its actual task).</a:t>
            </a:r>
            <a:endParaRPr/>
          </a:p>
          <a:p>
            <a:pPr marL="0" marR="0" lvl="0" indent="0" algn="l" rtl="0">
              <a:spcBef>
                <a:spcPts val="100"/>
              </a:spcBef>
              <a:spcAft>
                <a:spcPts val="0"/>
              </a:spcAft>
              <a:buNone/>
            </a:pPr>
            <a:endParaRPr/>
          </a:p>
          <a:p>
            <a:pPr marL="0" marR="0" lvl="0" indent="0" algn="l" rtl="0">
              <a:spcBef>
                <a:spcPts val="0"/>
              </a:spcBef>
              <a:spcAft>
                <a:spcPts val="0"/>
              </a:spcAft>
              <a:buNone/>
            </a:pPr>
            <a:r>
              <a:rPr lang="en" sz="1100" u="sng">
                <a:solidFill>
                  <a:schemeClr val="hlink"/>
                </a:solidFill>
                <a:latin typeface="Calibri"/>
                <a:ea typeface="Calibri"/>
                <a:cs typeface="Calibri"/>
                <a:sym typeface="Calibri"/>
                <a:hlinkClick r:id="rId5"/>
              </a:rPr>
              <a:t>https://stackoverflow.com/questions/346372/whats-the-difference-between-faking-mocking-and-stubbing</a:t>
            </a:r>
            <a:endParaRPr sz="1100">
              <a:solidFill>
                <a:schemeClr val="dk1"/>
              </a:solidFill>
              <a:latin typeface="Calibri"/>
              <a:ea typeface="Calibri"/>
              <a:cs typeface="Calibri"/>
              <a:sym typeface="Calibri"/>
            </a:endParaRPr>
          </a:p>
          <a:p>
            <a:pPr marL="0" lvl="0" indent="0" rtl="0">
              <a:lnSpc>
                <a:spcPct val="130000"/>
              </a:lnSpc>
              <a:spcBef>
                <a:spcPts val="1700"/>
              </a:spcBef>
              <a:spcAft>
                <a:spcPts val="0"/>
              </a:spcAft>
              <a:buSzPts val="1100"/>
              <a:buNone/>
            </a:pPr>
            <a:r>
              <a:rPr lang="en" sz="1100" u="sng">
                <a:solidFill>
                  <a:schemeClr val="hlink"/>
                </a:solidFill>
                <a:highlight>
                  <a:srgbClr val="FFFFFF"/>
                </a:highlight>
                <a:hlinkClick r:id="rId6"/>
              </a:rPr>
              <a:t>https://en.wikipedia.org/wiki/Test_double</a:t>
            </a:r>
            <a:endParaRPr sz="1100">
              <a:solidFill>
                <a:srgbClr val="54595D"/>
              </a:solidFill>
              <a:highlight>
                <a:srgbClr val="FFFFFF"/>
              </a:highlight>
            </a:endParaRPr>
          </a:p>
          <a:p>
            <a:pPr marL="0" lvl="0" indent="0" rtl="0">
              <a:lnSpc>
                <a:spcPct val="130000"/>
              </a:lnSpc>
              <a:spcBef>
                <a:spcPts val="1700"/>
              </a:spcBef>
              <a:spcAft>
                <a:spcPts val="0"/>
              </a:spcAft>
              <a:buSzPts val="1100"/>
              <a:buNone/>
            </a:pPr>
            <a:endParaRPr sz="1100">
              <a:solidFill>
                <a:srgbClr val="54595D"/>
              </a:solidFill>
              <a:highlight>
                <a:srgbClr val="FFFFFF"/>
              </a:highlight>
            </a:endParaRPr>
          </a:p>
          <a:p>
            <a:pPr marL="0" lvl="0" indent="0" rtl="0">
              <a:lnSpc>
                <a:spcPct val="115000"/>
              </a:lnSpc>
              <a:spcBef>
                <a:spcPts val="400"/>
              </a:spcBef>
              <a:spcAft>
                <a:spcPts val="0"/>
              </a:spcAft>
              <a:buSzPts val="1100"/>
              <a:buNone/>
            </a:pPr>
            <a:r>
              <a:rPr lang="en" sz="1050" u="sng">
                <a:solidFill>
                  <a:schemeClr val="hlink"/>
                </a:solidFill>
                <a:latin typeface="Roboto"/>
                <a:ea typeface="Roboto"/>
                <a:cs typeface="Roboto"/>
                <a:sym typeface="Roboto"/>
                <a:hlinkClick r:id="rId7"/>
              </a:rPr>
              <a:t>https://agilewarrior.wordpress.com/2015/04/18/classical-vs-mockist-testing/</a:t>
            </a:r>
            <a:endParaRPr sz="1050">
              <a:solidFill>
                <a:srgbClr val="212121"/>
              </a:solidFill>
              <a:latin typeface="Roboto"/>
              <a:ea typeface="Roboto"/>
              <a:cs typeface="Roboto"/>
              <a:sym typeface="Roboto"/>
            </a:endParaRPr>
          </a:p>
          <a:p>
            <a:pPr marL="0" lvl="0" indent="0" rtl="0">
              <a:lnSpc>
                <a:spcPct val="115000"/>
              </a:lnSpc>
              <a:spcBef>
                <a:spcPts val="0"/>
              </a:spcBef>
              <a:spcAft>
                <a:spcPts val="0"/>
              </a:spcAft>
              <a:buClr>
                <a:srgbClr val="000000"/>
              </a:buClr>
              <a:buSzPts val="1100"/>
              <a:buFont typeface="Arial"/>
              <a:buNone/>
            </a:pPr>
            <a:endParaRPr sz="1050">
              <a:solidFill>
                <a:srgbClr val="212121"/>
              </a:solidFill>
              <a:latin typeface="Roboto"/>
              <a:ea typeface="Roboto"/>
              <a:cs typeface="Roboto"/>
              <a:sym typeface="Roboto"/>
            </a:endParaRPr>
          </a:p>
        </p:txBody>
      </p:sp>
      <p:sp>
        <p:nvSpPr>
          <p:cNvPr id="112" name="Shape 112"/>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4598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91459" y="685838"/>
            <a:ext cx="6675000"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Shape 120"/>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r>
              <a:rPr lang="en" sz="1050">
                <a:solidFill>
                  <a:srgbClr val="222222"/>
                </a:solidFill>
              </a:rPr>
              <a:t>CDC testing </a:t>
            </a:r>
            <a:r>
              <a:rPr lang="en" sz="1050" u="sng">
                <a:solidFill>
                  <a:schemeClr val="hlink"/>
                </a:solidFill>
                <a:hlinkClick r:id="rId3"/>
              </a:rPr>
              <a:t>https://martinfowler.com/articles/consumerDrivenContracts.html</a:t>
            </a:r>
            <a:endParaRPr sz="1050">
              <a:solidFill>
                <a:srgbClr val="222222"/>
              </a:solidFill>
            </a:endParaRPr>
          </a:p>
          <a:p>
            <a:pPr marL="0" lvl="0" indent="0" rtl="0">
              <a:lnSpc>
                <a:spcPct val="115000"/>
              </a:lnSpc>
              <a:spcBef>
                <a:spcPts val="0"/>
              </a:spcBef>
              <a:spcAft>
                <a:spcPts val="0"/>
              </a:spcAft>
              <a:buSzPts val="1100"/>
              <a:buNone/>
            </a:pPr>
            <a:endParaRPr sz="1050">
              <a:solidFill>
                <a:srgbClr val="222222"/>
              </a:solidFill>
            </a:endParaRPr>
          </a:p>
        </p:txBody>
      </p:sp>
      <p:sp>
        <p:nvSpPr>
          <p:cNvPr id="121" name="Shape 121"/>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9145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Shape 127"/>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SzPts val="1100"/>
              <a:buNone/>
            </a:pPr>
            <a:r>
              <a:rPr lang="en" sz="1100" b="1" u="sng">
                <a:latin typeface="Calibri"/>
                <a:ea typeface="Calibri"/>
                <a:cs typeface="Calibri"/>
                <a:sym typeface="Calibri"/>
              </a:rPr>
              <a:t>Unit tests:</a:t>
            </a:r>
            <a:endParaRPr sz="1100" b="1" u="sng">
              <a:latin typeface="Calibri"/>
              <a:ea typeface="Calibri"/>
              <a:cs typeface="Calibri"/>
              <a:sym typeface="Calibri"/>
            </a:endParaRPr>
          </a:p>
          <a:p>
            <a:pPr marL="457200" lvl="0" indent="-298450"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Smallest unit of functionality, typically testing a method or a function</a:t>
            </a:r>
            <a:endParaRPr sz="1100">
              <a:solidFill>
                <a:srgbClr val="212121"/>
              </a:solidFill>
              <a:latin typeface="Calibri"/>
              <a:ea typeface="Calibri"/>
              <a:cs typeface="Calibri"/>
              <a:sym typeface="Calibri"/>
            </a:endParaRPr>
          </a:p>
          <a:p>
            <a:pPr marL="457200" lvl="0" indent="-298450"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Focusses on one particular feature</a:t>
            </a:r>
            <a:endParaRPr sz="1100">
              <a:solidFill>
                <a:srgbClr val="212121"/>
              </a:solidFill>
              <a:latin typeface="Calibri"/>
              <a:ea typeface="Calibri"/>
              <a:cs typeface="Calibri"/>
              <a:sym typeface="Calibri"/>
            </a:endParaRPr>
          </a:p>
          <a:p>
            <a:pPr marL="457200" lvl="0" indent="-298450" rtl="0">
              <a:lnSpc>
                <a:spcPct val="115000"/>
              </a:lnSpc>
              <a:spcBef>
                <a:spcPts val="0"/>
              </a:spcBef>
              <a:spcAft>
                <a:spcPts val="0"/>
              </a:spcAft>
              <a:buClr>
                <a:srgbClr val="212121"/>
              </a:buClr>
              <a:buSzPts val="1100"/>
              <a:buFont typeface="Calibri"/>
              <a:buChar char="-"/>
            </a:pPr>
            <a:r>
              <a:rPr lang="en" sz="1100" b="1">
                <a:solidFill>
                  <a:srgbClr val="212121"/>
                </a:solidFill>
                <a:latin typeface="Calibri"/>
                <a:ea typeface="Calibri"/>
                <a:cs typeface="Calibri"/>
                <a:sym typeface="Calibri"/>
              </a:rPr>
              <a:t>Everything it touches should be done in memory</a:t>
            </a:r>
            <a:endParaRPr sz="1100" b="1">
              <a:solidFill>
                <a:srgbClr val="212121"/>
              </a:solidFill>
              <a:latin typeface="Calibri"/>
              <a:ea typeface="Calibri"/>
              <a:cs typeface="Calibri"/>
              <a:sym typeface="Calibri"/>
            </a:endParaRPr>
          </a:p>
          <a:p>
            <a:pPr marL="457200" lvl="0" indent="-298450"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Unit tests do not:</a:t>
            </a:r>
            <a:endParaRPr sz="1100">
              <a:solidFill>
                <a:srgbClr val="212121"/>
              </a:solidFill>
              <a:latin typeface="Calibri"/>
              <a:ea typeface="Calibri"/>
              <a:cs typeface="Calibri"/>
              <a:sym typeface="Calibri"/>
            </a:endParaRPr>
          </a:p>
          <a:p>
            <a:pPr marL="914400" lvl="1" indent="-298450"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Access the network</a:t>
            </a:r>
            <a:endParaRPr sz="1100">
              <a:solidFill>
                <a:srgbClr val="212121"/>
              </a:solidFill>
              <a:latin typeface="Calibri"/>
              <a:ea typeface="Calibri"/>
              <a:cs typeface="Calibri"/>
              <a:sym typeface="Calibri"/>
            </a:endParaRPr>
          </a:p>
          <a:p>
            <a:pPr marL="914400" lvl="1" indent="-298450"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Hit a database</a:t>
            </a:r>
            <a:endParaRPr sz="1100">
              <a:solidFill>
                <a:srgbClr val="212121"/>
              </a:solidFill>
              <a:latin typeface="Calibri"/>
              <a:ea typeface="Calibri"/>
              <a:cs typeface="Calibri"/>
              <a:sym typeface="Calibri"/>
            </a:endParaRPr>
          </a:p>
          <a:p>
            <a:pPr marL="914400" lvl="1" indent="-298450"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Use the file system</a:t>
            </a:r>
            <a:endParaRPr sz="1100">
              <a:solidFill>
                <a:srgbClr val="212121"/>
              </a:solidFill>
              <a:latin typeface="Calibri"/>
              <a:ea typeface="Calibri"/>
              <a:cs typeface="Calibri"/>
              <a:sym typeface="Calibri"/>
            </a:endParaRPr>
          </a:p>
          <a:p>
            <a:pPr marL="914400" lvl="1" indent="-298450"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Create new threads</a:t>
            </a:r>
            <a:endParaRPr sz="1100">
              <a:solidFill>
                <a:srgbClr val="212121"/>
              </a:solidFill>
              <a:latin typeface="Calibri"/>
              <a:ea typeface="Calibri"/>
              <a:cs typeface="Calibri"/>
              <a:sym typeface="Calibri"/>
            </a:endParaRPr>
          </a:p>
          <a:p>
            <a:pPr marL="457200" lvl="0" indent="-298450" rtl="0">
              <a:lnSpc>
                <a:spcPct val="115000"/>
              </a:lnSpc>
              <a:spcBef>
                <a:spcPts val="0"/>
              </a:spcBef>
              <a:spcAft>
                <a:spcPts val="0"/>
              </a:spcAft>
              <a:buClr>
                <a:srgbClr val="212121"/>
              </a:buClr>
              <a:buSzPts val="1100"/>
              <a:buFont typeface="Calibri"/>
              <a:buChar char="-"/>
            </a:pPr>
            <a:r>
              <a:rPr lang="en" sz="1100" b="1">
                <a:solidFill>
                  <a:srgbClr val="212121"/>
                </a:solidFill>
                <a:latin typeface="Calibri"/>
                <a:ea typeface="Calibri"/>
                <a:cs typeface="Calibri"/>
                <a:sym typeface="Calibri"/>
              </a:rPr>
              <a:t>Any kind of dependency that is hard to understand, initialise or manipulate should be stubbed or mocked</a:t>
            </a:r>
            <a:endParaRPr sz="1100" b="1">
              <a:solidFill>
                <a:srgbClr val="212121"/>
              </a:solidFill>
              <a:latin typeface="Calibri"/>
              <a:ea typeface="Calibri"/>
              <a:cs typeface="Calibri"/>
              <a:sym typeface="Calibri"/>
            </a:endParaRPr>
          </a:p>
          <a:p>
            <a:pPr marL="457200" lvl="0" indent="-298450"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as simple as possible</a:t>
            </a:r>
            <a:endParaRPr sz="1100">
              <a:solidFill>
                <a:srgbClr val="212121"/>
              </a:solidFill>
              <a:latin typeface="Calibri"/>
              <a:ea typeface="Calibri"/>
              <a:cs typeface="Calibri"/>
              <a:sym typeface="Calibri"/>
            </a:endParaRPr>
          </a:p>
          <a:p>
            <a:pPr marL="457200" lvl="0" indent="-298450"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Easy to debug</a:t>
            </a:r>
            <a:endParaRPr sz="1100">
              <a:solidFill>
                <a:srgbClr val="212121"/>
              </a:solidFill>
              <a:latin typeface="Calibri"/>
              <a:ea typeface="Calibri"/>
              <a:cs typeface="Calibri"/>
              <a:sym typeface="Calibri"/>
            </a:endParaRPr>
          </a:p>
          <a:p>
            <a:pPr marL="457200" lvl="0" indent="-298450"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Reliable (due to reduced external factors)</a:t>
            </a:r>
            <a:endParaRPr sz="1100">
              <a:solidFill>
                <a:srgbClr val="212121"/>
              </a:solidFill>
              <a:latin typeface="Calibri"/>
              <a:ea typeface="Calibri"/>
              <a:cs typeface="Calibri"/>
              <a:sym typeface="Calibri"/>
            </a:endParaRPr>
          </a:p>
          <a:p>
            <a:pPr marL="457200" lvl="0" indent="-298450" rtl="0">
              <a:lnSpc>
                <a:spcPct val="115000"/>
              </a:lnSpc>
              <a:spcBef>
                <a:spcPts val="0"/>
              </a:spcBef>
              <a:spcAft>
                <a:spcPts val="0"/>
              </a:spcAft>
              <a:buClr>
                <a:srgbClr val="212121"/>
              </a:buClr>
              <a:buSzPts val="1100"/>
              <a:buFont typeface="Calibri"/>
              <a:buChar char="-"/>
            </a:pPr>
            <a:r>
              <a:rPr lang="en" sz="1100" b="1">
                <a:solidFill>
                  <a:srgbClr val="212121"/>
                </a:solidFill>
                <a:latin typeface="Calibri"/>
                <a:ea typeface="Calibri"/>
                <a:cs typeface="Calibri"/>
                <a:sym typeface="Calibri"/>
              </a:rPr>
              <a:t>Fast to execute</a:t>
            </a:r>
            <a:endParaRPr sz="1100" b="1">
              <a:solidFill>
                <a:srgbClr val="212121"/>
              </a:solidFill>
              <a:latin typeface="Calibri"/>
              <a:ea typeface="Calibri"/>
              <a:cs typeface="Calibri"/>
              <a:sym typeface="Calibri"/>
            </a:endParaRPr>
          </a:p>
          <a:p>
            <a:pPr marL="457200" lvl="0" indent="-298450" rtl="0">
              <a:lnSpc>
                <a:spcPct val="115000"/>
              </a:lnSpc>
              <a:spcBef>
                <a:spcPts val="0"/>
              </a:spcBef>
              <a:spcAft>
                <a:spcPts val="0"/>
              </a:spcAft>
              <a:buClr>
                <a:srgbClr val="212121"/>
              </a:buClr>
              <a:buSzPts val="1100"/>
              <a:buFont typeface="Calibri"/>
              <a:buChar char="-"/>
            </a:pPr>
            <a:r>
              <a:rPr lang="en" sz="1100" b="1">
                <a:solidFill>
                  <a:srgbClr val="212121"/>
                </a:solidFill>
                <a:latin typeface="Calibri"/>
                <a:ea typeface="Calibri"/>
                <a:cs typeface="Calibri"/>
                <a:sym typeface="Calibri"/>
              </a:rPr>
              <a:t>Cover most of your codebase</a:t>
            </a:r>
            <a:endParaRPr sz="1100" b="1">
              <a:solidFill>
                <a:srgbClr val="212121"/>
              </a:solidFill>
              <a:latin typeface="Calibri"/>
              <a:ea typeface="Calibri"/>
              <a:cs typeface="Calibri"/>
              <a:sym typeface="Calibri"/>
            </a:endParaRPr>
          </a:p>
          <a:p>
            <a:pPr marL="457200" lvl="0" indent="-298450"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Cover almost all known use cases</a:t>
            </a:r>
            <a:endParaRPr sz="1100">
              <a:solidFill>
                <a:srgbClr val="212121"/>
              </a:solidFill>
              <a:latin typeface="Calibri"/>
              <a:ea typeface="Calibri"/>
              <a:cs typeface="Calibri"/>
              <a:sym typeface="Calibri"/>
            </a:endParaRPr>
          </a:p>
          <a:p>
            <a:pPr marL="457200" lvl="0" indent="-298450"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Follow clean code principles</a:t>
            </a:r>
            <a:endParaRPr sz="1100">
              <a:solidFill>
                <a:srgbClr val="212121"/>
              </a:solidFill>
              <a:latin typeface="Calibri"/>
              <a:ea typeface="Calibri"/>
              <a:cs typeface="Calibri"/>
              <a:sym typeface="Calibri"/>
            </a:endParaRPr>
          </a:p>
          <a:p>
            <a:pPr marL="457200" lvl="0" indent="-298450"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Be executed whenever a change is commited</a:t>
            </a:r>
            <a:endParaRPr sz="1100">
              <a:solidFill>
                <a:srgbClr val="212121"/>
              </a:solidFill>
              <a:latin typeface="Calibri"/>
              <a:ea typeface="Calibri"/>
              <a:cs typeface="Calibri"/>
              <a:sym typeface="Calibri"/>
            </a:endParaRPr>
          </a:p>
          <a:p>
            <a:pPr marL="0" lvl="0" indent="0" rtl="0">
              <a:lnSpc>
                <a:spcPct val="115000"/>
              </a:lnSpc>
              <a:spcBef>
                <a:spcPts val="0"/>
              </a:spcBef>
              <a:spcAft>
                <a:spcPts val="0"/>
              </a:spcAft>
              <a:buSzPts val="1100"/>
              <a:buNone/>
            </a:pPr>
            <a:r>
              <a:rPr lang="en" sz="1100" b="1">
                <a:solidFill>
                  <a:srgbClr val="212121"/>
                </a:solidFill>
                <a:latin typeface="Calibri"/>
                <a:ea typeface="Calibri"/>
                <a:cs typeface="Calibri"/>
                <a:sym typeface="Calibri"/>
              </a:rPr>
              <a:t>Use it for development and refactoring</a:t>
            </a:r>
            <a:endParaRPr sz="1100" b="1">
              <a:solidFill>
                <a:srgbClr val="212121"/>
              </a:solidFill>
              <a:latin typeface="Calibri"/>
              <a:ea typeface="Calibri"/>
              <a:cs typeface="Calibri"/>
              <a:sym typeface="Calibri"/>
            </a:endParaRPr>
          </a:p>
          <a:p>
            <a:pPr marL="0" lvl="0" indent="0" rtl="0">
              <a:lnSpc>
                <a:spcPct val="115000"/>
              </a:lnSpc>
              <a:spcBef>
                <a:spcPts val="0"/>
              </a:spcBef>
              <a:spcAft>
                <a:spcPts val="0"/>
              </a:spcAft>
              <a:buSzPts val="1100"/>
              <a:buNone/>
            </a:pPr>
            <a:r>
              <a:rPr lang="en" sz="1050" u="sng">
                <a:solidFill>
                  <a:srgbClr val="1155CC"/>
                </a:solidFill>
                <a:latin typeface="Roboto"/>
                <a:ea typeface="Roboto"/>
                <a:cs typeface="Roboto"/>
                <a:sym typeface="Roboto"/>
                <a:hlinkClick r:id="rId3"/>
              </a:rPr>
              <a:t>https://en.wikipedia.org/wiki/Unit_testing</a:t>
            </a:r>
            <a:endParaRPr sz="1100" b="1">
              <a:solidFill>
                <a:srgbClr val="FF0000"/>
              </a:solidFill>
              <a:latin typeface="Calibri"/>
              <a:ea typeface="Calibri"/>
              <a:cs typeface="Calibri"/>
              <a:sym typeface="Calibri"/>
            </a:endParaRPr>
          </a:p>
          <a:p>
            <a:pPr marL="0" lvl="0" indent="0" rtl="0">
              <a:lnSpc>
                <a:spcPct val="115000"/>
              </a:lnSpc>
              <a:spcBef>
                <a:spcPts val="0"/>
              </a:spcBef>
              <a:spcAft>
                <a:spcPts val="0"/>
              </a:spcAft>
              <a:buSzPts val="1100"/>
              <a:buNone/>
            </a:pPr>
            <a:endParaRPr sz="1100" b="1">
              <a:solidFill>
                <a:srgbClr val="FF0000"/>
              </a:solidFill>
              <a:latin typeface="Calibri"/>
              <a:ea typeface="Calibri"/>
              <a:cs typeface="Calibri"/>
              <a:sym typeface="Calibri"/>
            </a:endParaRPr>
          </a:p>
          <a:p>
            <a:pPr marL="0" lvl="0" indent="0" rtl="0">
              <a:lnSpc>
                <a:spcPct val="115000"/>
              </a:lnSpc>
              <a:spcBef>
                <a:spcPts val="0"/>
              </a:spcBef>
              <a:spcAft>
                <a:spcPts val="0"/>
              </a:spcAft>
              <a:buNone/>
            </a:pPr>
            <a:r>
              <a:rPr lang="en" sz="1100">
                <a:solidFill>
                  <a:srgbClr val="212121"/>
                </a:solidFill>
                <a:latin typeface="Calibri"/>
                <a:ea typeface="Calibri"/>
                <a:cs typeface="Calibri"/>
                <a:sym typeface="Calibri"/>
              </a:rPr>
              <a:t>Helps to:</a:t>
            </a:r>
            <a:endParaRPr sz="1100">
              <a:solidFill>
                <a:srgbClr val="212121"/>
              </a:solidFill>
              <a:latin typeface="Calibri"/>
              <a:ea typeface="Calibri"/>
              <a:cs typeface="Calibri"/>
              <a:sym typeface="Calibri"/>
            </a:endParaRPr>
          </a:p>
          <a:p>
            <a:pPr marL="457200" lvl="0" indent="-298450"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Find problems early</a:t>
            </a:r>
            <a:endParaRPr sz="1100">
              <a:solidFill>
                <a:srgbClr val="212121"/>
              </a:solidFill>
              <a:latin typeface="Calibri"/>
              <a:ea typeface="Calibri"/>
              <a:cs typeface="Calibri"/>
              <a:sym typeface="Calibri"/>
            </a:endParaRPr>
          </a:p>
          <a:p>
            <a:pPr marL="457200" lvl="0" indent="-298450"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Simplifies integration</a:t>
            </a:r>
            <a:endParaRPr sz="1100">
              <a:solidFill>
                <a:srgbClr val="212121"/>
              </a:solidFill>
              <a:latin typeface="Calibri"/>
              <a:ea typeface="Calibri"/>
              <a:cs typeface="Calibri"/>
              <a:sym typeface="Calibri"/>
            </a:endParaRPr>
          </a:p>
          <a:p>
            <a:pPr marL="457200" lvl="0" indent="-298450"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Facilitates change</a:t>
            </a:r>
            <a:endParaRPr sz="1100">
              <a:solidFill>
                <a:srgbClr val="212121"/>
              </a:solidFill>
              <a:latin typeface="Calibri"/>
              <a:ea typeface="Calibri"/>
              <a:cs typeface="Calibri"/>
              <a:sym typeface="Calibri"/>
            </a:endParaRPr>
          </a:p>
          <a:p>
            <a:pPr marL="457200" lvl="0" indent="-298450"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Documentation	</a:t>
            </a:r>
            <a:endParaRPr sz="1100">
              <a:solidFill>
                <a:srgbClr val="212121"/>
              </a:solidFill>
              <a:latin typeface="Calibri"/>
              <a:ea typeface="Calibri"/>
              <a:cs typeface="Calibri"/>
              <a:sym typeface="Calibri"/>
            </a:endParaRPr>
          </a:p>
          <a:p>
            <a:pPr marL="457200" lvl="0" indent="-298450"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Design </a:t>
            </a:r>
            <a:endParaRPr sz="1100">
              <a:solidFill>
                <a:srgbClr val="212121"/>
              </a:solidFill>
              <a:latin typeface="Calibri"/>
              <a:ea typeface="Calibri"/>
              <a:cs typeface="Calibri"/>
              <a:sym typeface="Calibri"/>
            </a:endParaRPr>
          </a:p>
        </p:txBody>
      </p:sp>
      <p:sp>
        <p:nvSpPr>
          <p:cNvPr id="128" name="Shape 128"/>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902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tandardfolie">
  <p:cSld name="Standardfolie">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46613" y="785041"/>
            <a:ext cx="8250900" cy="615300"/>
          </a:xfrm>
          <a:prstGeom prst="rect">
            <a:avLst/>
          </a:prstGeom>
          <a:noFill/>
          <a:ln>
            <a:noFill/>
          </a:ln>
        </p:spPr>
        <p:txBody>
          <a:bodyPr spcFirstLastPara="1" wrap="square" lIns="78200" tIns="78200" rIns="78200" bIns="78200" anchor="t" anchorCtr="0"/>
          <a:lstStyle>
            <a:lvl1pPr lvl="0" rtl="0">
              <a:spcBef>
                <a:spcPts val="0"/>
              </a:spcBef>
              <a:spcAft>
                <a:spcPts val="0"/>
              </a:spcAft>
              <a:buSzPts val="1200"/>
              <a:buChar char="●"/>
              <a:defRPr sz="1200"/>
            </a:lvl1pPr>
            <a:lvl2pPr lvl="1" rtl="0">
              <a:spcBef>
                <a:spcPts val="0"/>
              </a:spcBef>
              <a:spcAft>
                <a:spcPts val="0"/>
              </a:spcAft>
              <a:buSzPts val="1200"/>
              <a:buChar char="○"/>
              <a:defRPr sz="1200"/>
            </a:lvl2pPr>
            <a:lvl3pPr lvl="2" rtl="0">
              <a:spcBef>
                <a:spcPts val="0"/>
              </a:spcBef>
              <a:spcAft>
                <a:spcPts val="0"/>
              </a:spcAft>
              <a:buSzPts val="1200"/>
              <a:buChar char="■"/>
              <a:defRPr sz="1200"/>
            </a:lvl3pPr>
            <a:lvl4pPr lvl="3" rtl="0">
              <a:spcBef>
                <a:spcPts val="0"/>
              </a:spcBef>
              <a:spcAft>
                <a:spcPts val="0"/>
              </a:spcAft>
              <a:buSzPts val="1200"/>
              <a:buChar char="●"/>
              <a:defRPr sz="1200"/>
            </a:lvl4pPr>
            <a:lvl5pPr lvl="4" rtl="0">
              <a:spcBef>
                <a:spcPts val="0"/>
              </a:spcBef>
              <a:spcAft>
                <a:spcPts val="0"/>
              </a:spcAft>
              <a:buSzPts val="1200"/>
              <a:buChar char="○"/>
              <a:defRPr sz="1200"/>
            </a:lvl5pPr>
            <a:lvl6pPr lvl="5" rtl="0">
              <a:spcBef>
                <a:spcPts val="0"/>
              </a:spcBef>
              <a:spcAft>
                <a:spcPts val="0"/>
              </a:spcAft>
              <a:buSzPts val="1200"/>
              <a:buChar char="■"/>
              <a:defRPr sz="1200"/>
            </a:lvl6pPr>
            <a:lvl7pPr lvl="6" rtl="0">
              <a:spcBef>
                <a:spcPts val="0"/>
              </a:spcBef>
              <a:spcAft>
                <a:spcPts val="0"/>
              </a:spcAft>
              <a:buSzPts val="1200"/>
              <a:buChar char="●"/>
              <a:defRPr sz="1200"/>
            </a:lvl7pPr>
            <a:lvl8pPr lvl="7" rtl="0">
              <a:spcBef>
                <a:spcPts val="0"/>
              </a:spcBef>
              <a:spcAft>
                <a:spcPts val="0"/>
              </a:spcAft>
              <a:buSzPts val="1200"/>
              <a:buChar char="○"/>
              <a:defRPr sz="1200"/>
            </a:lvl8pPr>
            <a:lvl9pPr lvl="8" rtl="0">
              <a:spcBef>
                <a:spcPts val="0"/>
              </a:spcBef>
              <a:spcAft>
                <a:spcPts val="0"/>
              </a:spcAft>
              <a:buSzPts val="1200"/>
              <a:buChar char="■"/>
              <a:defRPr sz="1200"/>
            </a:lvl9pPr>
          </a:lstStyle>
          <a:p>
            <a:endParaRPr/>
          </a:p>
        </p:txBody>
      </p:sp>
      <p:sp>
        <p:nvSpPr>
          <p:cNvPr id="12" name="Shape 12"/>
          <p:cNvSpPr txBox="1">
            <a:spLocks noGrp="1"/>
          </p:cNvSpPr>
          <p:nvPr>
            <p:ph type="body" idx="1"/>
          </p:nvPr>
        </p:nvSpPr>
        <p:spPr>
          <a:xfrm>
            <a:off x="446612" y="1400307"/>
            <a:ext cx="8250900" cy="3388800"/>
          </a:xfrm>
          <a:prstGeom prst="rect">
            <a:avLst/>
          </a:prstGeom>
          <a:noFill/>
          <a:ln>
            <a:noFill/>
          </a:ln>
        </p:spPr>
        <p:txBody>
          <a:bodyPr spcFirstLastPara="1" wrap="square" lIns="78200" tIns="78200" rIns="78200" bIns="78200" anchor="t" anchorCtr="0"/>
          <a:lstStyle>
            <a:lvl1pPr marL="457200" lvl="0" indent="-228600" rtl="0">
              <a:lnSpc>
                <a:spcPct val="120000"/>
              </a:lnSpc>
              <a:spcBef>
                <a:spcPts val="0"/>
              </a:spcBef>
              <a:spcAft>
                <a:spcPts val="0"/>
              </a:spcAft>
              <a:buClr>
                <a:schemeClr val="dk2"/>
              </a:buClr>
              <a:buSzPts val="1200"/>
              <a:buFont typeface="Arial"/>
              <a:buNone/>
              <a:defRPr sz="1400">
                <a:latin typeface="Calibri"/>
                <a:ea typeface="Calibri"/>
                <a:cs typeface="Calibri"/>
                <a:sym typeface="Calibri"/>
              </a:defRPr>
            </a:lvl1pPr>
            <a:lvl2pPr marL="914400" lvl="1"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2pPr>
            <a:lvl3pPr marL="1371600" lvl="2"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3pPr>
            <a:lvl4pPr marL="1828800" lvl="3" indent="-304800" rtl="0">
              <a:lnSpc>
                <a:spcPct val="120000"/>
              </a:lnSpc>
              <a:spcBef>
                <a:spcPts val="500"/>
              </a:spcBef>
              <a:spcAft>
                <a:spcPts val="0"/>
              </a:spcAft>
              <a:buClr>
                <a:schemeClr val="dk1"/>
              </a:buClr>
              <a:buSzPts val="1200"/>
              <a:buFont typeface="Arial"/>
              <a:buChar char="•"/>
              <a:defRPr sz="1400">
                <a:latin typeface="Calibri"/>
                <a:ea typeface="Calibri"/>
                <a:cs typeface="Calibri"/>
                <a:sym typeface="Calibri"/>
              </a:defRPr>
            </a:lvl4pPr>
            <a:lvl5pPr marL="2286000" lvl="4" indent="-228600" rtl="0">
              <a:lnSpc>
                <a:spcPct val="120000"/>
              </a:lnSpc>
              <a:spcBef>
                <a:spcPts val="500"/>
              </a:spcBef>
              <a:spcAft>
                <a:spcPts val="0"/>
              </a:spcAft>
              <a:buClr>
                <a:schemeClr val="dk2"/>
              </a:buClr>
              <a:buSzPts val="1200"/>
              <a:buFont typeface="Arial"/>
              <a:buNone/>
              <a:defRPr sz="1400">
                <a:solidFill>
                  <a:srgbClr val="575756"/>
                </a:solidFill>
                <a:latin typeface="Calibri"/>
                <a:ea typeface="Calibri"/>
                <a:cs typeface="Calibri"/>
                <a:sym typeface="Calibri"/>
              </a:defRPr>
            </a:lvl5pPr>
            <a:lvl6pPr marL="2743200" lvl="5" indent="-304800" rtl="0">
              <a:spcBef>
                <a:spcPts val="500"/>
              </a:spcBef>
              <a:spcAft>
                <a:spcPts val="0"/>
              </a:spcAft>
              <a:buSzPts val="1200"/>
              <a:buChar char="■"/>
              <a:defRPr sz="1400">
                <a:solidFill>
                  <a:srgbClr val="575756"/>
                </a:solidFill>
                <a:latin typeface="Calibri"/>
                <a:ea typeface="Calibri"/>
                <a:cs typeface="Calibri"/>
                <a:sym typeface="Calibri"/>
              </a:defRPr>
            </a:lvl6pPr>
            <a:lvl7pPr marL="3200400" lvl="6" indent="-304800" rtl="0">
              <a:spcBef>
                <a:spcPts val="0"/>
              </a:spcBef>
              <a:spcAft>
                <a:spcPts val="0"/>
              </a:spcAft>
              <a:buSzPts val="1200"/>
              <a:buChar char="●"/>
              <a:defRPr sz="2000">
                <a:solidFill>
                  <a:schemeClr val="dk1"/>
                </a:solidFill>
                <a:latin typeface="Calibri"/>
                <a:ea typeface="Calibri"/>
                <a:cs typeface="Calibri"/>
                <a:sym typeface="Calibri"/>
              </a:defRPr>
            </a:lvl7pPr>
            <a:lvl8pPr marL="3657600" lvl="7" indent="-304800" rtl="0">
              <a:spcBef>
                <a:spcPts val="0"/>
              </a:spcBef>
              <a:spcAft>
                <a:spcPts val="0"/>
              </a:spcAft>
              <a:buSzPts val="1200"/>
              <a:buChar char="○"/>
              <a:defRPr sz="2000">
                <a:solidFill>
                  <a:schemeClr val="dk1"/>
                </a:solidFill>
                <a:latin typeface="Calibri"/>
                <a:ea typeface="Calibri"/>
                <a:cs typeface="Calibri"/>
                <a:sym typeface="Calibri"/>
              </a:defRPr>
            </a:lvl8pPr>
            <a:lvl9pPr marL="4114800" lvl="8" indent="-304800" rtl="0">
              <a:spcBef>
                <a:spcPts val="0"/>
              </a:spcBef>
              <a:spcAft>
                <a:spcPts val="0"/>
              </a:spcAft>
              <a:buSzPts val="1200"/>
              <a:buChar char="■"/>
              <a:defRPr sz="2000">
                <a:solidFill>
                  <a:schemeClr val="dk1"/>
                </a:solidFill>
                <a:latin typeface="Calibri"/>
                <a:ea typeface="Calibri"/>
                <a:cs typeface="Calibri"/>
                <a:sym typeface="Calibri"/>
              </a:defRPr>
            </a:lvl9pPr>
          </a:lstStyle>
          <a:p>
            <a:endParaRPr/>
          </a:p>
        </p:txBody>
      </p:sp>
      <p:sp>
        <p:nvSpPr>
          <p:cNvPr id="13" name="Shape 13"/>
          <p:cNvSpPr txBox="1">
            <a:spLocks noGrp="1"/>
          </p:cNvSpPr>
          <p:nvPr>
            <p:ph type="body" idx="2"/>
          </p:nvPr>
        </p:nvSpPr>
        <p:spPr>
          <a:xfrm>
            <a:off x="446612" y="508203"/>
            <a:ext cx="8250900" cy="274500"/>
          </a:xfrm>
          <a:prstGeom prst="rect">
            <a:avLst/>
          </a:prstGeom>
          <a:noFill/>
          <a:ln>
            <a:noFill/>
          </a:ln>
        </p:spPr>
        <p:txBody>
          <a:bodyPr spcFirstLastPara="1" wrap="square" lIns="78200" tIns="78200" rIns="78200" bIns="78200" anchor="t" anchorCtr="0"/>
          <a:lstStyle>
            <a:lvl1pPr marL="457200" lvl="0" indent="-342900" rtl="0">
              <a:spcBef>
                <a:spcPts val="0"/>
              </a:spcBef>
              <a:spcAft>
                <a:spcPts val="0"/>
              </a:spcAft>
              <a:buSzPts val="1800"/>
              <a:buChar char="●"/>
              <a:defRPr sz="1800">
                <a:solidFill>
                  <a:srgbClr val="7F7F7F"/>
                </a:solidFill>
              </a:defRPr>
            </a:lvl1pPr>
            <a:lvl2pPr marL="914400" lvl="1" indent="-304800" rtl="0">
              <a:spcBef>
                <a:spcPts val="0"/>
              </a:spcBef>
              <a:spcAft>
                <a:spcPts val="0"/>
              </a:spcAft>
              <a:buSzPts val="1200"/>
              <a:buChar char="○"/>
              <a:defRPr sz="2800">
                <a:solidFill>
                  <a:schemeClr val="dk1"/>
                </a:solidFill>
                <a:latin typeface="Calibri"/>
                <a:ea typeface="Calibri"/>
                <a:cs typeface="Calibri"/>
                <a:sym typeface="Calibri"/>
              </a:defRPr>
            </a:lvl2pPr>
            <a:lvl3pPr marL="1371600" lvl="2" indent="-304800" rtl="0">
              <a:spcBef>
                <a:spcPts val="0"/>
              </a:spcBef>
              <a:spcAft>
                <a:spcPts val="0"/>
              </a:spcAft>
              <a:buSzPts val="1200"/>
              <a:buChar char="■"/>
              <a:defRPr sz="2400">
                <a:solidFill>
                  <a:schemeClr val="dk1"/>
                </a:solidFill>
                <a:latin typeface="Calibri"/>
                <a:ea typeface="Calibri"/>
                <a:cs typeface="Calibri"/>
                <a:sym typeface="Calibri"/>
              </a:defRPr>
            </a:lvl3pPr>
            <a:lvl4pPr marL="1828800" lvl="3" indent="-304800" rtl="0">
              <a:spcBef>
                <a:spcPts val="0"/>
              </a:spcBef>
              <a:spcAft>
                <a:spcPts val="0"/>
              </a:spcAft>
              <a:buSzPts val="1200"/>
              <a:buChar char="●"/>
              <a:defRPr sz="2000">
                <a:solidFill>
                  <a:schemeClr val="dk1"/>
                </a:solidFill>
                <a:latin typeface="Calibri"/>
                <a:ea typeface="Calibri"/>
                <a:cs typeface="Calibri"/>
                <a:sym typeface="Calibri"/>
              </a:defRPr>
            </a:lvl4pPr>
            <a:lvl5pPr marL="2286000" lvl="4" indent="-304800" rtl="0">
              <a:spcBef>
                <a:spcPts val="0"/>
              </a:spcBef>
              <a:spcAft>
                <a:spcPts val="0"/>
              </a:spcAft>
              <a:buSzPts val="1200"/>
              <a:buChar char="○"/>
              <a:defRPr sz="2000">
                <a:solidFill>
                  <a:schemeClr val="dk1"/>
                </a:solidFill>
                <a:latin typeface="Calibri"/>
                <a:ea typeface="Calibri"/>
                <a:cs typeface="Calibri"/>
                <a:sym typeface="Calibri"/>
              </a:defRPr>
            </a:lvl5pPr>
            <a:lvl6pPr marL="2743200" lvl="5" indent="-304800" rtl="0">
              <a:spcBef>
                <a:spcPts val="0"/>
              </a:spcBef>
              <a:spcAft>
                <a:spcPts val="0"/>
              </a:spcAft>
              <a:buSzPts val="1200"/>
              <a:buChar char="■"/>
              <a:defRPr sz="2000">
                <a:solidFill>
                  <a:schemeClr val="dk1"/>
                </a:solidFill>
                <a:latin typeface="Calibri"/>
                <a:ea typeface="Calibri"/>
                <a:cs typeface="Calibri"/>
                <a:sym typeface="Calibri"/>
              </a:defRPr>
            </a:lvl6pPr>
            <a:lvl7pPr marL="3200400" lvl="6" indent="-304800" rtl="0">
              <a:spcBef>
                <a:spcPts val="0"/>
              </a:spcBef>
              <a:spcAft>
                <a:spcPts val="0"/>
              </a:spcAft>
              <a:buSzPts val="1200"/>
              <a:buChar char="●"/>
              <a:defRPr sz="2000">
                <a:solidFill>
                  <a:schemeClr val="dk1"/>
                </a:solidFill>
                <a:latin typeface="Calibri"/>
                <a:ea typeface="Calibri"/>
                <a:cs typeface="Calibri"/>
                <a:sym typeface="Calibri"/>
              </a:defRPr>
            </a:lvl7pPr>
            <a:lvl8pPr marL="3657600" lvl="7" indent="-304800" rtl="0">
              <a:spcBef>
                <a:spcPts val="0"/>
              </a:spcBef>
              <a:spcAft>
                <a:spcPts val="0"/>
              </a:spcAft>
              <a:buSzPts val="1200"/>
              <a:buChar char="○"/>
              <a:defRPr sz="2000">
                <a:solidFill>
                  <a:schemeClr val="dk1"/>
                </a:solidFill>
                <a:latin typeface="Calibri"/>
                <a:ea typeface="Calibri"/>
                <a:cs typeface="Calibri"/>
                <a:sym typeface="Calibri"/>
              </a:defRPr>
            </a:lvl8pPr>
            <a:lvl9pPr marL="4114800" lvl="8" indent="-304800" rtl="0">
              <a:spcBef>
                <a:spcPts val="0"/>
              </a:spcBef>
              <a:spcAft>
                <a:spcPts val="0"/>
              </a:spcAft>
              <a:buSzPts val="1200"/>
              <a:buChar char="■"/>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4"/>
        <p:cNvGrpSpPr/>
        <p:nvPr/>
      </p:nvGrpSpPr>
      <p:grpSpPr>
        <a:xfrm>
          <a:off x="0" y="0"/>
          <a:ext cx="0" cy="0"/>
          <a:chOff x="0" y="0"/>
          <a:chExt cx="0" cy="0"/>
        </a:xfrm>
      </p:grpSpPr>
      <p:sp>
        <p:nvSpPr>
          <p:cNvPr id="15" name="Shape 15"/>
          <p:cNvSpPr txBox="1">
            <a:spLocks noGrp="1"/>
          </p:cNvSpPr>
          <p:nvPr>
            <p:ph type="body" idx="1"/>
          </p:nvPr>
        </p:nvSpPr>
        <p:spPr>
          <a:xfrm>
            <a:off x="446612" y="1400307"/>
            <a:ext cx="4064400" cy="2911200"/>
          </a:xfrm>
          <a:prstGeom prst="rect">
            <a:avLst/>
          </a:prstGeom>
          <a:noFill/>
          <a:ln>
            <a:noFill/>
          </a:ln>
        </p:spPr>
        <p:txBody>
          <a:bodyPr spcFirstLastPara="1" wrap="square" lIns="78200" tIns="78200" rIns="78200" bIns="78200" anchor="t" anchorCtr="0"/>
          <a:lstStyle>
            <a:lvl1pPr marL="457200" lvl="0" indent="-304800" rtl="0">
              <a:lnSpc>
                <a:spcPct val="120000"/>
              </a:lnSpc>
              <a:spcBef>
                <a:spcPts val="0"/>
              </a:spcBef>
              <a:spcAft>
                <a:spcPts val="0"/>
              </a:spcAft>
              <a:buClr>
                <a:schemeClr val="dk2"/>
              </a:buClr>
              <a:buSzPts val="1200"/>
              <a:buFont typeface="Arial"/>
              <a:buChar char="•"/>
              <a:defRPr sz="1400">
                <a:latin typeface="Calibri"/>
                <a:ea typeface="Calibri"/>
                <a:cs typeface="Calibri"/>
                <a:sym typeface="Calibri"/>
              </a:defRPr>
            </a:lvl1pPr>
            <a:lvl2pPr marL="914400" lvl="1" indent="-304800" rtl="0">
              <a:spcBef>
                <a:spcPts val="0"/>
              </a:spcBef>
              <a:spcAft>
                <a:spcPts val="0"/>
              </a:spcAft>
              <a:buSzPts val="1200"/>
              <a:buChar char="○"/>
              <a:defRPr sz="2800">
                <a:solidFill>
                  <a:schemeClr val="dk1"/>
                </a:solidFill>
                <a:latin typeface="Calibri"/>
                <a:ea typeface="Calibri"/>
                <a:cs typeface="Calibri"/>
                <a:sym typeface="Calibri"/>
              </a:defRPr>
            </a:lvl2pPr>
            <a:lvl3pPr marL="1371600" lvl="2" indent="-304800" rtl="0">
              <a:spcBef>
                <a:spcPts val="0"/>
              </a:spcBef>
              <a:spcAft>
                <a:spcPts val="0"/>
              </a:spcAft>
              <a:buSzPts val="1200"/>
              <a:buChar char="■"/>
              <a:defRPr sz="2400">
                <a:solidFill>
                  <a:schemeClr val="dk1"/>
                </a:solidFill>
                <a:latin typeface="Calibri"/>
                <a:ea typeface="Calibri"/>
                <a:cs typeface="Calibri"/>
                <a:sym typeface="Calibri"/>
              </a:defRPr>
            </a:lvl3pPr>
            <a:lvl4pPr marL="1828800" lvl="3" indent="-304800" rtl="0">
              <a:spcBef>
                <a:spcPts val="0"/>
              </a:spcBef>
              <a:spcAft>
                <a:spcPts val="0"/>
              </a:spcAft>
              <a:buSzPts val="1200"/>
              <a:buChar char="●"/>
              <a:defRPr sz="2000">
                <a:solidFill>
                  <a:schemeClr val="dk1"/>
                </a:solidFill>
                <a:latin typeface="Calibri"/>
                <a:ea typeface="Calibri"/>
                <a:cs typeface="Calibri"/>
                <a:sym typeface="Calibri"/>
              </a:defRPr>
            </a:lvl4pPr>
            <a:lvl5pPr marL="2286000" lvl="4" indent="-304800" rtl="0">
              <a:spcBef>
                <a:spcPts val="0"/>
              </a:spcBef>
              <a:spcAft>
                <a:spcPts val="0"/>
              </a:spcAft>
              <a:buSzPts val="1200"/>
              <a:buChar char="○"/>
              <a:defRPr sz="2000">
                <a:solidFill>
                  <a:schemeClr val="dk1"/>
                </a:solidFill>
                <a:latin typeface="Calibri"/>
                <a:ea typeface="Calibri"/>
                <a:cs typeface="Calibri"/>
                <a:sym typeface="Calibri"/>
              </a:defRPr>
            </a:lvl5pPr>
            <a:lvl6pPr marL="2743200" lvl="5" indent="-304800" rtl="0">
              <a:spcBef>
                <a:spcPts val="0"/>
              </a:spcBef>
              <a:spcAft>
                <a:spcPts val="0"/>
              </a:spcAft>
              <a:buSzPts val="1200"/>
              <a:buChar char="■"/>
              <a:defRPr sz="2000">
                <a:solidFill>
                  <a:schemeClr val="dk1"/>
                </a:solidFill>
                <a:latin typeface="Calibri"/>
                <a:ea typeface="Calibri"/>
                <a:cs typeface="Calibri"/>
                <a:sym typeface="Calibri"/>
              </a:defRPr>
            </a:lvl6pPr>
            <a:lvl7pPr marL="3200400" lvl="6" indent="-304800" rtl="0">
              <a:spcBef>
                <a:spcPts val="0"/>
              </a:spcBef>
              <a:spcAft>
                <a:spcPts val="0"/>
              </a:spcAft>
              <a:buSzPts val="1200"/>
              <a:buChar char="●"/>
              <a:defRPr sz="2000">
                <a:solidFill>
                  <a:schemeClr val="dk1"/>
                </a:solidFill>
                <a:latin typeface="Calibri"/>
                <a:ea typeface="Calibri"/>
                <a:cs typeface="Calibri"/>
                <a:sym typeface="Calibri"/>
              </a:defRPr>
            </a:lvl7pPr>
            <a:lvl8pPr marL="3657600" lvl="7" indent="-304800" rtl="0">
              <a:spcBef>
                <a:spcPts val="0"/>
              </a:spcBef>
              <a:spcAft>
                <a:spcPts val="0"/>
              </a:spcAft>
              <a:buSzPts val="1200"/>
              <a:buChar char="○"/>
              <a:defRPr sz="2000">
                <a:solidFill>
                  <a:schemeClr val="dk1"/>
                </a:solidFill>
                <a:latin typeface="Calibri"/>
                <a:ea typeface="Calibri"/>
                <a:cs typeface="Calibri"/>
                <a:sym typeface="Calibri"/>
              </a:defRPr>
            </a:lvl8pPr>
            <a:lvl9pPr marL="4114800" lvl="8" indent="-304800" rtl="0">
              <a:spcBef>
                <a:spcPts val="0"/>
              </a:spcBef>
              <a:spcAft>
                <a:spcPts val="0"/>
              </a:spcAft>
              <a:buSzPts val="1200"/>
              <a:buChar char="■"/>
              <a:defRPr sz="2000">
                <a:solidFill>
                  <a:schemeClr val="dk1"/>
                </a:solidFill>
                <a:latin typeface="Calibri"/>
                <a:ea typeface="Calibri"/>
                <a:cs typeface="Calibri"/>
                <a:sym typeface="Calibri"/>
              </a:defRPr>
            </a:lvl9pPr>
          </a:lstStyle>
          <a:p>
            <a:endParaRPr/>
          </a:p>
        </p:txBody>
      </p:sp>
      <p:sp>
        <p:nvSpPr>
          <p:cNvPr id="16" name="Shape 16"/>
          <p:cNvSpPr/>
          <p:nvPr/>
        </p:nvSpPr>
        <p:spPr>
          <a:xfrm>
            <a:off x="446612" y="784602"/>
            <a:ext cx="853800" cy="343500"/>
          </a:xfrm>
          <a:prstGeom prst="rect">
            <a:avLst/>
          </a:prstGeom>
          <a:noFill/>
          <a:ln>
            <a:noFill/>
          </a:ln>
        </p:spPr>
        <p:txBody>
          <a:bodyPr spcFirstLastPara="1" wrap="square" lIns="0" tIns="46175" rIns="78200" bIns="46175" anchor="t" anchorCtr="0">
            <a:noAutofit/>
          </a:bodyPr>
          <a:lstStyle/>
          <a:p>
            <a:pPr marL="0" marR="0" lvl="0" indent="0" algn="l" rtl="0">
              <a:spcBef>
                <a:spcPts val="0"/>
              </a:spcBef>
              <a:spcAft>
                <a:spcPts val="0"/>
              </a:spcAft>
              <a:buNone/>
            </a:pPr>
            <a:r>
              <a:rPr lang="en" sz="1600" b="1" i="0" u="none" strike="noStrike" cap="none">
                <a:solidFill>
                  <a:srgbClr val="60912B"/>
                </a:solidFill>
                <a:latin typeface="Calibri"/>
                <a:ea typeface="Calibri"/>
                <a:cs typeface="Calibri"/>
                <a:sym typeface="Calibri"/>
              </a:rPr>
              <a:t>Contents</a:t>
            </a:r>
            <a:endParaRPr sz="12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Kontakt+Ansprechpartner">
  <p:cSld name="Kontakt+Ansprechpartner">
    <p:spTree>
      <p:nvGrpSpPr>
        <p:cNvPr id="1" name="Shape 17"/>
        <p:cNvGrpSpPr/>
        <p:nvPr/>
      </p:nvGrpSpPr>
      <p:grpSpPr>
        <a:xfrm>
          <a:off x="0" y="0"/>
          <a:ext cx="0" cy="0"/>
          <a:chOff x="0" y="0"/>
          <a:chExt cx="0" cy="0"/>
        </a:xfrm>
      </p:grpSpPr>
      <p:sp>
        <p:nvSpPr>
          <p:cNvPr id="18" name="Shape 18"/>
          <p:cNvSpPr txBox="1"/>
          <p:nvPr/>
        </p:nvSpPr>
        <p:spPr>
          <a:xfrm>
            <a:off x="446612" y="785041"/>
            <a:ext cx="40644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600" b="1" i="0" u="none" strike="noStrike" cap="none">
                <a:solidFill>
                  <a:srgbClr val="60912B"/>
                </a:solidFill>
                <a:latin typeface="Calibri"/>
                <a:ea typeface="Calibri"/>
                <a:cs typeface="Calibri"/>
                <a:sym typeface="Calibri"/>
              </a:rPr>
              <a:t>Contact</a:t>
            </a:r>
            <a:endParaRPr sz="1600" b="1" i="0" u="none" strike="noStrike" cap="none">
              <a:solidFill>
                <a:srgbClr val="60912B"/>
              </a:solidFill>
              <a:latin typeface="Calibri"/>
              <a:ea typeface="Calibri"/>
              <a:cs typeface="Calibri"/>
              <a:sym typeface="Calibri"/>
            </a:endParaRPr>
          </a:p>
        </p:txBody>
      </p:sp>
      <p:sp>
        <p:nvSpPr>
          <p:cNvPr id="19" name="Shape 19"/>
          <p:cNvSpPr txBox="1">
            <a:spLocks noGrp="1"/>
          </p:cNvSpPr>
          <p:nvPr>
            <p:ph type="body" idx="1"/>
          </p:nvPr>
        </p:nvSpPr>
        <p:spPr>
          <a:xfrm>
            <a:off x="4633087" y="1400307"/>
            <a:ext cx="4064400" cy="3388800"/>
          </a:xfrm>
          <a:prstGeom prst="rect">
            <a:avLst/>
          </a:prstGeom>
          <a:noFill/>
          <a:ln>
            <a:noFill/>
          </a:ln>
        </p:spPr>
        <p:txBody>
          <a:bodyPr spcFirstLastPara="1" wrap="square" lIns="78200" tIns="78200" rIns="78200" bIns="78200" anchor="t" anchorCtr="0"/>
          <a:lstStyle>
            <a:lvl1pPr marL="457200" lvl="0" indent="-228600" rtl="0">
              <a:lnSpc>
                <a:spcPct val="120000"/>
              </a:lnSpc>
              <a:spcBef>
                <a:spcPts val="0"/>
              </a:spcBef>
              <a:spcAft>
                <a:spcPts val="0"/>
              </a:spcAft>
              <a:buClr>
                <a:schemeClr val="dk2"/>
              </a:buClr>
              <a:buSzPts val="1200"/>
              <a:buFont typeface="Arial"/>
              <a:buNone/>
              <a:defRPr sz="1400">
                <a:latin typeface="Calibri"/>
                <a:ea typeface="Calibri"/>
                <a:cs typeface="Calibri"/>
                <a:sym typeface="Calibri"/>
              </a:defRPr>
            </a:lvl1pPr>
            <a:lvl2pPr marL="914400" lvl="1"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2pPr>
            <a:lvl3pPr marL="1371600" lvl="2"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3pPr>
            <a:lvl4pPr marL="1828800" lvl="3"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4pPr>
            <a:lvl5pPr marL="2286000" lvl="4"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5pPr>
            <a:lvl6pPr marL="2743200" lvl="5" indent="-304800" rtl="0">
              <a:spcBef>
                <a:spcPts val="500"/>
              </a:spcBef>
              <a:spcAft>
                <a:spcPts val="0"/>
              </a:spcAft>
              <a:buSzPts val="1200"/>
              <a:buChar char="■"/>
              <a:defRPr sz="2000">
                <a:solidFill>
                  <a:schemeClr val="dk1"/>
                </a:solidFill>
                <a:latin typeface="Calibri"/>
                <a:ea typeface="Calibri"/>
                <a:cs typeface="Calibri"/>
                <a:sym typeface="Calibri"/>
              </a:defRPr>
            </a:lvl6pPr>
            <a:lvl7pPr marL="3200400" lvl="6" indent="-304800" rtl="0">
              <a:spcBef>
                <a:spcPts val="0"/>
              </a:spcBef>
              <a:spcAft>
                <a:spcPts val="0"/>
              </a:spcAft>
              <a:buSzPts val="1200"/>
              <a:buChar char="●"/>
              <a:defRPr sz="2000">
                <a:solidFill>
                  <a:schemeClr val="dk1"/>
                </a:solidFill>
                <a:latin typeface="Calibri"/>
                <a:ea typeface="Calibri"/>
                <a:cs typeface="Calibri"/>
                <a:sym typeface="Calibri"/>
              </a:defRPr>
            </a:lvl7pPr>
            <a:lvl8pPr marL="3657600" lvl="7" indent="-304800" rtl="0">
              <a:spcBef>
                <a:spcPts val="0"/>
              </a:spcBef>
              <a:spcAft>
                <a:spcPts val="0"/>
              </a:spcAft>
              <a:buSzPts val="1200"/>
              <a:buChar char="○"/>
              <a:defRPr sz="2000">
                <a:solidFill>
                  <a:schemeClr val="dk1"/>
                </a:solidFill>
                <a:latin typeface="Calibri"/>
                <a:ea typeface="Calibri"/>
                <a:cs typeface="Calibri"/>
                <a:sym typeface="Calibri"/>
              </a:defRPr>
            </a:lvl8pPr>
            <a:lvl9pPr marL="4114800" lvl="8" indent="-304800" rtl="0">
              <a:spcBef>
                <a:spcPts val="0"/>
              </a:spcBef>
              <a:spcAft>
                <a:spcPts val="0"/>
              </a:spcAft>
              <a:buSzPts val="1200"/>
              <a:buChar char="■"/>
              <a:defRPr sz="2000">
                <a:solidFill>
                  <a:schemeClr val="dk1"/>
                </a:solidFill>
                <a:latin typeface="Calibri"/>
                <a:ea typeface="Calibri"/>
                <a:cs typeface="Calibri"/>
                <a:sym typeface="Calibri"/>
              </a:defRPr>
            </a:lvl9pPr>
          </a:lstStyle>
          <a:p>
            <a:endParaRPr/>
          </a:p>
        </p:txBody>
      </p:sp>
      <p:sp>
        <p:nvSpPr>
          <p:cNvPr id="20" name="Shape 20"/>
          <p:cNvSpPr txBox="1">
            <a:spLocks noGrp="1"/>
          </p:cNvSpPr>
          <p:nvPr>
            <p:ph type="title"/>
          </p:nvPr>
        </p:nvSpPr>
        <p:spPr>
          <a:xfrm>
            <a:off x="4633086" y="785041"/>
            <a:ext cx="4064400" cy="615300"/>
          </a:xfrm>
          <a:prstGeom prst="rect">
            <a:avLst/>
          </a:prstGeom>
          <a:noFill/>
          <a:ln>
            <a:noFill/>
          </a:ln>
        </p:spPr>
        <p:txBody>
          <a:bodyPr spcFirstLastPara="1" wrap="square" lIns="78200" tIns="78200" rIns="78200" bIns="78200" anchor="t" anchorCtr="0"/>
          <a:lstStyle>
            <a:lvl1pPr lvl="0" rtl="0">
              <a:spcBef>
                <a:spcPts val="0"/>
              </a:spcBef>
              <a:spcAft>
                <a:spcPts val="0"/>
              </a:spcAft>
              <a:buSzPts val="1200"/>
              <a:buChar char="●"/>
              <a:defRPr sz="1600"/>
            </a:lvl1pPr>
            <a:lvl2pPr lvl="1" rtl="0">
              <a:spcBef>
                <a:spcPts val="0"/>
              </a:spcBef>
              <a:spcAft>
                <a:spcPts val="0"/>
              </a:spcAft>
              <a:buSzPts val="1200"/>
              <a:buChar char="○"/>
              <a:defRPr sz="1200"/>
            </a:lvl2pPr>
            <a:lvl3pPr lvl="2" rtl="0">
              <a:spcBef>
                <a:spcPts val="0"/>
              </a:spcBef>
              <a:spcAft>
                <a:spcPts val="0"/>
              </a:spcAft>
              <a:buSzPts val="1200"/>
              <a:buChar char="■"/>
              <a:defRPr sz="1200"/>
            </a:lvl3pPr>
            <a:lvl4pPr lvl="3" rtl="0">
              <a:spcBef>
                <a:spcPts val="0"/>
              </a:spcBef>
              <a:spcAft>
                <a:spcPts val="0"/>
              </a:spcAft>
              <a:buSzPts val="1200"/>
              <a:buChar char="●"/>
              <a:defRPr sz="1200"/>
            </a:lvl4pPr>
            <a:lvl5pPr lvl="4" rtl="0">
              <a:spcBef>
                <a:spcPts val="0"/>
              </a:spcBef>
              <a:spcAft>
                <a:spcPts val="0"/>
              </a:spcAft>
              <a:buSzPts val="1200"/>
              <a:buChar char="○"/>
              <a:defRPr sz="1200"/>
            </a:lvl5pPr>
            <a:lvl6pPr lvl="5" rtl="0">
              <a:spcBef>
                <a:spcPts val="0"/>
              </a:spcBef>
              <a:spcAft>
                <a:spcPts val="0"/>
              </a:spcAft>
              <a:buSzPts val="1200"/>
              <a:buChar char="■"/>
              <a:defRPr sz="1200"/>
            </a:lvl6pPr>
            <a:lvl7pPr lvl="6" rtl="0">
              <a:spcBef>
                <a:spcPts val="0"/>
              </a:spcBef>
              <a:spcAft>
                <a:spcPts val="0"/>
              </a:spcAft>
              <a:buSzPts val="1200"/>
              <a:buChar char="●"/>
              <a:defRPr sz="1200"/>
            </a:lvl7pPr>
            <a:lvl8pPr lvl="7" rtl="0">
              <a:spcBef>
                <a:spcPts val="0"/>
              </a:spcBef>
              <a:spcAft>
                <a:spcPts val="0"/>
              </a:spcAft>
              <a:buSzPts val="1200"/>
              <a:buChar char="○"/>
              <a:defRPr sz="1200"/>
            </a:lvl8pPr>
            <a:lvl9pPr lvl="8" rtl="0">
              <a:spcBef>
                <a:spcPts val="0"/>
              </a:spcBef>
              <a:spcAft>
                <a:spcPts val="0"/>
              </a:spcAft>
              <a:buSzPts val="1200"/>
              <a:buChar char="■"/>
              <a:defRPr sz="1200"/>
            </a:lvl9pPr>
          </a:lstStyle>
          <a:p>
            <a:endParaRPr/>
          </a:p>
        </p:txBody>
      </p:sp>
      <p:sp>
        <p:nvSpPr>
          <p:cNvPr id="21" name="Shape 21"/>
          <p:cNvSpPr/>
          <p:nvPr/>
        </p:nvSpPr>
        <p:spPr>
          <a:xfrm>
            <a:off x="446613" y="1400307"/>
            <a:ext cx="2401200" cy="1221900"/>
          </a:xfrm>
          <a:prstGeom prst="rect">
            <a:avLst/>
          </a:prstGeom>
          <a:noFill/>
          <a:ln>
            <a:noFill/>
          </a:ln>
        </p:spPr>
        <p:txBody>
          <a:bodyPr spcFirstLastPara="1" wrap="square" lIns="0" tIns="39075" rIns="78200" bIns="39075" anchor="t" anchorCtr="0">
            <a:noAutofit/>
          </a:bodyPr>
          <a:lstStyle/>
          <a:p>
            <a:pPr marL="0" marR="0" lvl="0" indent="0" algn="l" rtl="0">
              <a:lnSpc>
                <a:spcPct val="120000"/>
              </a:lnSpc>
              <a:spcBef>
                <a:spcPts val="0"/>
              </a:spcBef>
              <a:spcAft>
                <a:spcPts val="0"/>
              </a:spcAft>
              <a:buNone/>
            </a:pPr>
            <a:r>
              <a:rPr lang="en" sz="1400" b="1" i="0" u="none" strike="noStrike" cap="none">
                <a:solidFill>
                  <a:srgbClr val="575756"/>
                </a:solidFill>
                <a:latin typeface="Calibri"/>
                <a:ea typeface="Calibri"/>
                <a:cs typeface="Calibri"/>
                <a:sym typeface="Calibri"/>
              </a:rPr>
              <a:t>Evosoft Hungary</a:t>
            </a:r>
            <a:br>
              <a:rPr lang="en" sz="1400" b="1" i="0" u="none" strike="noStrike" cap="none">
                <a:solidFill>
                  <a:srgbClr val="575756"/>
                </a:solidFill>
                <a:latin typeface="Calibri"/>
                <a:ea typeface="Calibri"/>
                <a:cs typeface="Calibri"/>
                <a:sym typeface="Calibri"/>
              </a:rPr>
            </a:br>
            <a:r>
              <a:rPr lang="en" sz="1400" b="0" i="0" u="none" strike="noStrike" cap="none">
                <a:solidFill>
                  <a:srgbClr val="575756"/>
                </a:solidFill>
                <a:latin typeface="Calibri"/>
                <a:ea typeface="Calibri"/>
                <a:cs typeface="Calibri"/>
                <a:sym typeface="Calibri"/>
              </a:rPr>
              <a:t>Kaposvár utca 14-18</a:t>
            </a:r>
            <a:endParaRPr sz="1200"/>
          </a:p>
          <a:p>
            <a:pPr marL="0" marR="0" lvl="0" indent="0" algn="l" rtl="0">
              <a:lnSpc>
                <a:spcPct val="120000"/>
              </a:lnSpc>
              <a:spcBef>
                <a:spcPts val="500"/>
              </a:spcBef>
              <a:spcAft>
                <a:spcPts val="0"/>
              </a:spcAft>
              <a:buNone/>
            </a:pPr>
            <a:r>
              <a:rPr lang="en" sz="1400" b="0" i="0" u="none" strike="noStrike" cap="none">
                <a:solidFill>
                  <a:srgbClr val="575756"/>
                </a:solidFill>
                <a:latin typeface="Calibri"/>
                <a:ea typeface="Calibri"/>
                <a:cs typeface="Calibri"/>
                <a:sym typeface="Calibri"/>
              </a:rPr>
              <a:t>H-1117 Budapest</a:t>
            </a:r>
            <a:endParaRPr sz="1400" b="0" i="0" u="none" strike="noStrike" cap="none">
              <a:solidFill>
                <a:srgbClr val="575756"/>
              </a:solidFill>
              <a:latin typeface="Calibri"/>
              <a:ea typeface="Calibri"/>
              <a:cs typeface="Calibri"/>
              <a:sym typeface="Calibri"/>
            </a:endParaRPr>
          </a:p>
          <a:p>
            <a:pPr marL="0" marR="0" lvl="0" indent="0" algn="l" rtl="0">
              <a:lnSpc>
                <a:spcPct val="120000"/>
              </a:lnSpc>
              <a:spcBef>
                <a:spcPts val="500"/>
              </a:spcBef>
              <a:spcAft>
                <a:spcPts val="500"/>
              </a:spcAft>
              <a:buNone/>
            </a:pPr>
            <a:r>
              <a:rPr lang="en" sz="1400" b="0" i="0" u="none" strike="noStrike" cap="none">
                <a:solidFill>
                  <a:srgbClr val="575756"/>
                </a:solidFill>
                <a:latin typeface="Calibri"/>
                <a:ea typeface="Calibri"/>
                <a:cs typeface="Calibri"/>
                <a:sym typeface="Calibri"/>
              </a:rPr>
              <a:t>Web: www.evosoft.com</a:t>
            </a:r>
            <a:endParaRPr sz="1400" b="0" i="0" u="none" strike="noStrike" cap="none">
              <a:solidFill>
                <a:srgbClr val="575756"/>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Spalten">
  <p:cSld name="2 Spalten">
    <p:spTree>
      <p:nvGrpSpPr>
        <p:cNvPr id="1" name="Shape 22"/>
        <p:cNvGrpSpPr/>
        <p:nvPr/>
      </p:nvGrpSpPr>
      <p:grpSpPr>
        <a:xfrm>
          <a:off x="0" y="0"/>
          <a:ext cx="0" cy="0"/>
          <a:chOff x="0" y="0"/>
          <a:chExt cx="0" cy="0"/>
        </a:xfrm>
      </p:grpSpPr>
      <p:sp>
        <p:nvSpPr>
          <p:cNvPr id="23" name="Shape 23"/>
          <p:cNvSpPr txBox="1">
            <a:spLocks noGrp="1"/>
          </p:cNvSpPr>
          <p:nvPr>
            <p:ph type="body" idx="1"/>
          </p:nvPr>
        </p:nvSpPr>
        <p:spPr>
          <a:xfrm>
            <a:off x="446612" y="1400307"/>
            <a:ext cx="4061400" cy="3388800"/>
          </a:xfrm>
          <a:prstGeom prst="rect">
            <a:avLst/>
          </a:prstGeom>
          <a:noFill/>
          <a:ln>
            <a:noFill/>
          </a:ln>
        </p:spPr>
        <p:txBody>
          <a:bodyPr spcFirstLastPara="1" wrap="square" lIns="78200" tIns="78200" rIns="78200" bIns="78200" anchor="t" anchorCtr="0"/>
          <a:lstStyle>
            <a:lvl1pPr marL="457200" lvl="0" indent="-228600" rtl="0">
              <a:lnSpc>
                <a:spcPct val="120000"/>
              </a:lnSpc>
              <a:spcBef>
                <a:spcPts val="0"/>
              </a:spcBef>
              <a:spcAft>
                <a:spcPts val="0"/>
              </a:spcAft>
              <a:buClr>
                <a:schemeClr val="dk2"/>
              </a:buClr>
              <a:buSzPts val="1200"/>
              <a:buFont typeface="Arial"/>
              <a:buNone/>
              <a:defRPr sz="1400">
                <a:latin typeface="Calibri"/>
                <a:ea typeface="Calibri"/>
                <a:cs typeface="Calibri"/>
                <a:sym typeface="Calibri"/>
              </a:defRPr>
            </a:lvl1pPr>
            <a:lvl2pPr marL="914400" lvl="1"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2pPr>
            <a:lvl3pPr marL="1371600" lvl="2"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3pPr>
            <a:lvl4pPr marL="1828800" lvl="3"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4pPr>
            <a:lvl5pPr marL="2286000" lvl="4"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5pPr>
            <a:lvl6pPr marL="2743200" lvl="5" indent="-304800" rtl="0">
              <a:spcBef>
                <a:spcPts val="500"/>
              </a:spcBef>
              <a:spcAft>
                <a:spcPts val="0"/>
              </a:spcAft>
              <a:buSzPts val="1200"/>
              <a:buChar char="■"/>
              <a:defRPr sz="2000">
                <a:solidFill>
                  <a:schemeClr val="dk1"/>
                </a:solidFill>
                <a:latin typeface="Calibri"/>
                <a:ea typeface="Calibri"/>
                <a:cs typeface="Calibri"/>
                <a:sym typeface="Calibri"/>
              </a:defRPr>
            </a:lvl6pPr>
            <a:lvl7pPr marL="3200400" lvl="6" indent="-304800" rtl="0">
              <a:spcBef>
                <a:spcPts val="0"/>
              </a:spcBef>
              <a:spcAft>
                <a:spcPts val="0"/>
              </a:spcAft>
              <a:buSzPts val="1200"/>
              <a:buChar char="●"/>
              <a:defRPr sz="2000">
                <a:solidFill>
                  <a:schemeClr val="dk1"/>
                </a:solidFill>
                <a:latin typeface="Calibri"/>
                <a:ea typeface="Calibri"/>
                <a:cs typeface="Calibri"/>
                <a:sym typeface="Calibri"/>
              </a:defRPr>
            </a:lvl7pPr>
            <a:lvl8pPr marL="3657600" lvl="7" indent="-304800" rtl="0">
              <a:spcBef>
                <a:spcPts val="0"/>
              </a:spcBef>
              <a:spcAft>
                <a:spcPts val="0"/>
              </a:spcAft>
              <a:buSzPts val="1200"/>
              <a:buChar char="○"/>
              <a:defRPr sz="2000">
                <a:solidFill>
                  <a:schemeClr val="dk1"/>
                </a:solidFill>
                <a:latin typeface="Calibri"/>
                <a:ea typeface="Calibri"/>
                <a:cs typeface="Calibri"/>
                <a:sym typeface="Calibri"/>
              </a:defRPr>
            </a:lvl8pPr>
            <a:lvl9pPr marL="4114800" lvl="8" indent="-304800" rtl="0">
              <a:spcBef>
                <a:spcPts val="0"/>
              </a:spcBef>
              <a:spcAft>
                <a:spcPts val="0"/>
              </a:spcAft>
              <a:buSzPts val="1200"/>
              <a:buChar char="■"/>
              <a:defRPr sz="2000">
                <a:solidFill>
                  <a:schemeClr val="dk1"/>
                </a:solidFill>
                <a:latin typeface="Calibri"/>
                <a:ea typeface="Calibri"/>
                <a:cs typeface="Calibri"/>
                <a:sym typeface="Calibri"/>
              </a:defRPr>
            </a:lvl9pPr>
          </a:lstStyle>
          <a:p>
            <a:endParaRPr/>
          </a:p>
        </p:txBody>
      </p:sp>
      <p:sp>
        <p:nvSpPr>
          <p:cNvPr id="24" name="Shape 24"/>
          <p:cNvSpPr txBox="1">
            <a:spLocks noGrp="1"/>
          </p:cNvSpPr>
          <p:nvPr>
            <p:ph type="body" idx="2"/>
          </p:nvPr>
        </p:nvSpPr>
        <p:spPr>
          <a:xfrm>
            <a:off x="4633086" y="1400307"/>
            <a:ext cx="4064400" cy="3388800"/>
          </a:xfrm>
          <a:prstGeom prst="rect">
            <a:avLst/>
          </a:prstGeom>
          <a:noFill/>
          <a:ln>
            <a:noFill/>
          </a:ln>
        </p:spPr>
        <p:txBody>
          <a:bodyPr spcFirstLastPara="1" wrap="square" lIns="78200" tIns="78200" rIns="78200" bIns="78200" anchor="t" anchorCtr="0"/>
          <a:lstStyle>
            <a:lvl1pPr marL="457200" lvl="0" indent="-228600" rtl="0">
              <a:lnSpc>
                <a:spcPct val="120000"/>
              </a:lnSpc>
              <a:spcBef>
                <a:spcPts val="0"/>
              </a:spcBef>
              <a:spcAft>
                <a:spcPts val="0"/>
              </a:spcAft>
              <a:buClr>
                <a:schemeClr val="dk2"/>
              </a:buClr>
              <a:buSzPts val="1200"/>
              <a:buFont typeface="Arial"/>
              <a:buNone/>
              <a:defRPr sz="1400">
                <a:latin typeface="Calibri"/>
                <a:ea typeface="Calibri"/>
                <a:cs typeface="Calibri"/>
                <a:sym typeface="Calibri"/>
              </a:defRPr>
            </a:lvl1pPr>
            <a:lvl2pPr marL="914400" lvl="1"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2pPr>
            <a:lvl3pPr marL="1371600" lvl="2"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3pPr>
            <a:lvl4pPr marL="1828800" lvl="3"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4pPr>
            <a:lvl5pPr marL="2286000" lvl="4"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5pPr>
            <a:lvl6pPr marL="2743200" lvl="5" indent="-304800" rtl="0">
              <a:spcBef>
                <a:spcPts val="500"/>
              </a:spcBef>
              <a:spcAft>
                <a:spcPts val="0"/>
              </a:spcAft>
              <a:buSzPts val="1200"/>
              <a:buChar char="■"/>
              <a:defRPr sz="2000">
                <a:solidFill>
                  <a:schemeClr val="dk1"/>
                </a:solidFill>
                <a:latin typeface="Calibri"/>
                <a:ea typeface="Calibri"/>
                <a:cs typeface="Calibri"/>
                <a:sym typeface="Calibri"/>
              </a:defRPr>
            </a:lvl6pPr>
            <a:lvl7pPr marL="3200400" lvl="6" indent="-304800" rtl="0">
              <a:spcBef>
                <a:spcPts val="0"/>
              </a:spcBef>
              <a:spcAft>
                <a:spcPts val="0"/>
              </a:spcAft>
              <a:buSzPts val="1200"/>
              <a:buChar char="●"/>
              <a:defRPr sz="2000">
                <a:solidFill>
                  <a:schemeClr val="dk1"/>
                </a:solidFill>
                <a:latin typeface="Calibri"/>
                <a:ea typeface="Calibri"/>
                <a:cs typeface="Calibri"/>
                <a:sym typeface="Calibri"/>
              </a:defRPr>
            </a:lvl7pPr>
            <a:lvl8pPr marL="3657600" lvl="7" indent="-304800" rtl="0">
              <a:spcBef>
                <a:spcPts val="0"/>
              </a:spcBef>
              <a:spcAft>
                <a:spcPts val="0"/>
              </a:spcAft>
              <a:buSzPts val="1200"/>
              <a:buChar char="○"/>
              <a:defRPr sz="2000">
                <a:solidFill>
                  <a:schemeClr val="dk1"/>
                </a:solidFill>
                <a:latin typeface="Calibri"/>
                <a:ea typeface="Calibri"/>
                <a:cs typeface="Calibri"/>
                <a:sym typeface="Calibri"/>
              </a:defRPr>
            </a:lvl8pPr>
            <a:lvl9pPr marL="4114800" lvl="8" indent="-304800" rtl="0">
              <a:spcBef>
                <a:spcPts val="0"/>
              </a:spcBef>
              <a:spcAft>
                <a:spcPts val="0"/>
              </a:spcAft>
              <a:buSzPts val="1200"/>
              <a:buChar char="■"/>
              <a:defRPr sz="2000">
                <a:solidFill>
                  <a:schemeClr val="dk1"/>
                </a:solidFill>
                <a:latin typeface="Calibri"/>
                <a:ea typeface="Calibri"/>
                <a:cs typeface="Calibri"/>
                <a:sym typeface="Calibri"/>
              </a:defRPr>
            </a:lvl9pPr>
          </a:lstStyle>
          <a:p>
            <a:endParaRPr/>
          </a:p>
        </p:txBody>
      </p:sp>
      <p:sp>
        <p:nvSpPr>
          <p:cNvPr id="25" name="Shape 25"/>
          <p:cNvSpPr txBox="1">
            <a:spLocks noGrp="1"/>
          </p:cNvSpPr>
          <p:nvPr>
            <p:ph type="title"/>
          </p:nvPr>
        </p:nvSpPr>
        <p:spPr>
          <a:xfrm>
            <a:off x="446613" y="785041"/>
            <a:ext cx="8250900" cy="615300"/>
          </a:xfrm>
          <a:prstGeom prst="rect">
            <a:avLst/>
          </a:prstGeom>
          <a:noFill/>
          <a:ln>
            <a:noFill/>
          </a:ln>
        </p:spPr>
        <p:txBody>
          <a:bodyPr spcFirstLastPara="1" wrap="square" lIns="78200" tIns="78200" rIns="78200" bIns="78200" anchor="t" anchorCtr="0"/>
          <a:lstStyle>
            <a:lvl1pPr lvl="0" rtl="0">
              <a:spcBef>
                <a:spcPts val="0"/>
              </a:spcBef>
              <a:spcAft>
                <a:spcPts val="0"/>
              </a:spcAft>
              <a:buSzPts val="1200"/>
              <a:buChar char="●"/>
              <a:defRPr sz="1200"/>
            </a:lvl1pPr>
            <a:lvl2pPr lvl="1" rtl="0">
              <a:spcBef>
                <a:spcPts val="0"/>
              </a:spcBef>
              <a:spcAft>
                <a:spcPts val="0"/>
              </a:spcAft>
              <a:buSzPts val="1200"/>
              <a:buChar char="○"/>
              <a:defRPr sz="1200"/>
            </a:lvl2pPr>
            <a:lvl3pPr lvl="2" rtl="0">
              <a:spcBef>
                <a:spcPts val="0"/>
              </a:spcBef>
              <a:spcAft>
                <a:spcPts val="0"/>
              </a:spcAft>
              <a:buSzPts val="1200"/>
              <a:buChar char="■"/>
              <a:defRPr sz="1200"/>
            </a:lvl3pPr>
            <a:lvl4pPr lvl="3" rtl="0">
              <a:spcBef>
                <a:spcPts val="0"/>
              </a:spcBef>
              <a:spcAft>
                <a:spcPts val="0"/>
              </a:spcAft>
              <a:buSzPts val="1200"/>
              <a:buChar char="●"/>
              <a:defRPr sz="1200"/>
            </a:lvl4pPr>
            <a:lvl5pPr lvl="4" rtl="0">
              <a:spcBef>
                <a:spcPts val="0"/>
              </a:spcBef>
              <a:spcAft>
                <a:spcPts val="0"/>
              </a:spcAft>
              <a:buSzPts val="1200"/>
              <a:buChar char="○"/>
              <a:defRPr sz="1200"/>
            </a:lvl5pPr>
            <a:lvl6pPr lvl="5" rtl="0">
              <a:spcBef>
                <a:spcPts val="0"/>
              </a:spcBef>
              <a:spcAft>
                <a:spcPts val="0"/>
              </a:spcAft>
              <a:buSzPts val="1200"/>
              <a:buChar char="■"/>
              <a:defRPr sz="1200"/>
            </a:lvl6pPr>
            <a:lvl7pPr lvl="6" rtl="0">
              <a:spcBef>
                <a:spcPts val="0"/>
              </a:spcBef>
              <a:spcAft>
                <a:spcPts val="0"/>
              </a:spcAft>
              <a:buSzPts val="1200"/>
              <a:buChar char="●"/>
              <a:defRPr sz="1200"/>
            </a:lvl7pPr>
            <a:lvl8pPr lvl="7" rtl="0">
              <a:spcBef>
                <a:spcPts val="0"/>
              </a:spcBef>
              <a:spcAft>
                <a:spcPts val="0"/>
              </a:spcAft>
              <a:buSzPts val="1200"/>
              <a:buChar char="○"/>
              <a:defRPr sz="1200"/>
            </a:lvl8pPr>
            <a:lvl9pPr lvl="8" rtl="0">
              <a:spcBef>
                <a:spcPts val="0"/>
              </a:spcBef>
              <a:spcAft>
                <a:spcPts val="0"/>
              </a:spcAft>
              <a:buSzPts val="1200"/>
              <a:buChar char="■"/>
              <a:defRPr sz="1200"/>
            </a:lvl9pPr>
          </a:lstStyle>
          <a:p>
            <a:endParaRPr/>
          </a:p>
        </p:txBody>
      </p:sp>
      <p:sp>
        <p:nvSpPr>
          <p:cNvPr id="26" name="Shape 26"/>
          <p:cNvSpPr txBox="1">
            <a:spLocks noGrp="1"/>
          </p:cNvSpPr>
          <p:nvPr>
            <p:ph type="body" idx="3"/>
          </p:nvPr>
        </p:nvSpPr>
        <p:spPr>
          <a:xfrm>
            <a:off x="446612" y="507968"/>
            <a:ext cx="8250900" cy="277200"/>
          </a:xfrm>
          <a:prstGeom prst="rect">
            <a:avLst/>
          </a:prstGeom>
          <a:noFill/>
          <a:ln>
            <a:noFill/>
          </a:ln>
        </p:spPr>
        <p:txBody>
          <a:bodyPr spcFirstLastPara="1" wrap="square" lIns="78200" tIns="78200" rIns="78200" bIns="78200" anchor="t" anchorCtr="0"/>
          <a:lstStyle>
            <a:lvl1pPr marL="457200" lvl="0" indent="-304800" rtl="0">
              <a:spcBef>
                <a:spcPts val="0"/>
              </a:spcBef>
              <a:spcAft>
                <a:spcPts val="0"/>
              </a:spcAft>
              <a:buSzPts val="1200"/>
              <a:buChar char="●"/>
              <a:defRPr sz="1200">
                <a:solidFill>
                  <a:srgbClr val="7F7F7F"/>
                </a:solidFill>
              </a:defRPr>
            </a:lvl1pPr>
            <a:lvl2pPr marL="914400" lvl="1" indent="-304800" rtl="0">
              <a:spcBef>
                <a:spcPts val="0"/>
              </a:spcBef>
              <a:spcAft>
                <a:spcPts val="0"/>
              </a:spcAft>
              <a:buSzPts val="1200"/>
              <a:buChar char="○"/>
              <a:defRPr sz="2800">
                <a:solidFill>
                  <a:schemeClr val="dk1"/>
                </a:solidFill>
                <a:latin typeface="Calibri"/>
                <a:ea typeface="Calibri"/>
                <a:cs typeface="Calibri"/>
                <a:sym typeface="Calibri"/>
              </a:defRPr>
            </a:lvl2pPr>
            <a:lvl3pPr marL="1371600" lvl="2" indent="-304800" rtl="0">
              <a:spcBef>
                <a:spcPts val="0"/>
              </a:spcBef>
              <a:spcAft>
                <a:spcPts val="0"/>
              </a:spcAft>
              <a:buSzPts val="1200"/>
              <a:buChar char="■"/>
              <a:defRPr sz="2400">
                <a:solidFill>
                  <a:schemeClr val="dk1"/>
                </a:solidFill>
                <a:latin typeface="Calibri"/>
                <a:ea typeface="Calibri"/>
                <a:cs typeface="Calibri"/>
                <a:sym typeface="Calibri"/>
              </a:defRPr>
            </a:lvl3pPr>
            <a:lvl4pPr marL="1828800" lvl="3" indent="-304800" rtl="0">
              <a:spcBef>
                <a:spcPts val="0"/>
              </a:spcBef>
              <a:spcAft>
                <a:spcPts val="0"/>
              </a:spcAft>
              <a:buSzPts val="1200"/>
              <a:buChar char="●"/>
              <a:defRPr sz="2000">
                <a:solidFill>
                  <a:schemeClr val="dk1"/>
                </a:solidFill>
                <a:latin typeface="Calibri"/>
                <a:ea typeface="Calibri"/>
                <a:cs typeface="Calibri"/>
                <a:sym typeface="Calibri"/>
              </a:defRPr>
            </a:lvl4pPr>
            <a:lvl5pPr marL="2286000" lvl="4" indent="-304800" rtl="0">
              <a:spcBef>
                <a:spcPts val="0"/>
              </a:spcBef>
              <a:spcAft>
                <a:spcPts val="0"/>
              </a:spcAft>
              <a:buSzPts val="1200"/>
              <a:buChar char="○"/>
              <a:defRPr sz="2000">
                <a:solidFill>
                  <a:schemeClr val="dk1"/>
                </a:solidFill>
                <a:latin typeface="Calibri"/>
                <a:ea typeface="Calibri"/>
                <a:cs typeface="Calibri"/>
                <a:sym typeface="Calibri"/>
              </a:defRPr>
            </a:lvl5pPr>
            <a:lvl6pPr marL="2743200" lvl="5" indent="-304800" rtl="0">
              <a:spcBef>
                <a:spcPts val="0"/>
              </a:spcBef>
              <a:spcAft>
                <a:spcPts val="0"/>
              </a:spcAft>
              <a:buSzPts val="1200"/>
              <a:buChar char="■"/>
              <a:defRPr sz="2000">
                <a:solidFill>
                  <a:schemeClr val="dk1"/>
                </a:solidFill>
                <a:latin typeface="Calibri"/>
                <a:ea typeface="Calibri"/>
                <a:cs typeface="Calibri"/>
                <a:sym typeface="Calibri"/>
              </a:defRPr>
            </a:lvl6pPr>
            <a:lvl7pPr marL="3200400" lvl="6" indent="-304800" rtl="0">
              <a:spcBef>
                <a:spcPts val="0"/>
              </a:spcBef>
              <a:spcAft>
                <a:spcPts val="0"/>
              </a:spcAft>
              <a:buSzPts val="1200"/>
              <a:buChar char="●"/>
              <a:defRPr sz="2000">
                <a:solidFill>
                  <a:schemeClr val="dk1"/>
                </a:solidFill>
                <a:latin typeface="Calibri"/>
                <a:ea typeface="Calibri"/>
                <a:cs typeface="Calibri"/>
                <a:sym typeface="Calibri"/>
              </a:defRPr>
            </a:lvl7pPr>
            <a:lvl8pPr marL="3657600" lvl="7" indent="-304800" rtl="0">
              <a:spcBef>
                <a:spcPts val="0"/>
              </a:spcBef>
              <a:spcAft>
                <a:spcPts val="0"/>
              </a:spcAft>
              <a:buSzPts val="1200"/>
              <a:buChar char="○"/>
              <a:defRPr sz="2000">
                <a:solidFill>
                  <a:schemeClr val="dk1"/>
                </a:solidFill>
                <a:latin typeface="Calibri"/>
                <a:ea typeface="Calibri"/>
                <a:cs typeface="Calibri"/>
                <a:sym typeface="Calibri"/>
              </a:defRPr>
            </a:lvl8pPr>
            <a:lvl9pPr marL="4114800" lvl="8" indent="-304800" rtl="0">
              <a:spcBef>
                <a:spcPts val="0"/>
              </a:spcBef>
              <a:spcAft>
                <a:spcPts val="0"/>
              </a:spcAft>
              <a:buSzPts val="1200"/>
              <a:buChar char="■"/>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Spalten">
  <p:cSld name="3 Spalten">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446612" y="1400307"/>
            <a:ext cx="2678100" cy="3388800"/>
          </a:xfrm>
          <a:prstGeom prst="rect">
            <a:avLst/>
          </a:prstGeom>
          <a:noFill/>
          <a:ln>
            <a:noFill/>
          </a:ln>
        </p:spPr>
        <p:txBody>
          <a:bodyPr spcFirstLastPara="1" wrap="square" lIns="78200" tIns="78200" rIns="78200" bIns="78200" anchor="t" anchorCtr="0"/>
          <a:lstStyle>
            <a:lvl1pPr marL="457200" lvl="0" indent="-228600" rtl="0">
              <a:lnSpc>
                <a:spcPct val="120000"/>
              </a:lnSpc>
              <a:spcBef>
                <a:spcPts val="0"/>
              </a:spcBef>
              <a:spcAft>
                <a:spcPts val="0"/>
              </a:spcAft>
              <a:buClr>
                <a:schemeClr val="dk2"/>
              </a:buClr>
              <a:buSzPts val="1200"/>
              <a:buFont typeface="Arial"/>
              <a:buNone/>
              <a:defRPr sz="1400">
                <a:latin typeface="Calibri"/>
                <a:ea typeface="Calibri"/>
                <a:cs typeface="Calibri"/>
                <a:sym typeface="Calibri"/>
              </a:defRPr>
            </a:lvl1pPr>
            <a:lvl2pPr marL="914400" lvl="1"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2pPr>
            <a:lvl3pPr marL="1371600" lvl="2"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3pPr>
            <a:lvl4pPr marL="1828800" lvl="3"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4pPr>
            <a:lvl5pPr marL="2286000" lvl="4"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5pPr>
            <a:lvl6pPr marL="2743200" lvl="5" indent="-304800" rtl="0">
              <a:spcBef>
                <a:spcPts val="500"/>
              </a:spcBef>
              <a:spcAft>
                <a:spcPts val="0"/>
              </a:spcAft>
              <a:buSzPts val="1200"/>
              <a:buChar char="■"/>
              <a:defRPr sz="2000">
                <a:solidFill>
                  <a:schemeClr val="dk1"/>
                </a:solidFill>
                <a:latin typeface="Calibri"/>
                <a:ea typeface="Calibri"/>
                <a:cs typeface="Calibri"/>
                <a:sym typeface="Calibri"/>
              </a:defRPr>
            </a:lvl6pPr>
            <a:lvl7pPr marL="3200400" lvl="6" indent="-304800" rtl="0">
              <a:spcBef>
                <a:spcPts val="0"/>
              </a:spcBef>
              <a:spcAft>
                <a:spcPts val="0"/>
              </a:spcAft>
              <a:buSzPts val="1200"/>
              <a:buChar char="●"/>
              <a:defRPr sz="2000">
                <a:solidFill>
                  <a:schemeClr val="dk1"/>
                </a:solidFill>
                <a:latin typeface="Calibri"/>
                <a:ea typeface="Calibri"/>
                <a:cs typeface="Calibri"/>
                <a:sym typeface="Calibri"/>
              </a:defRPr>
            </a:lvl7pPr>
            <a:lvl8pPr marL="3657600" lvl="7" indent="-304800" rtl="0">
              <a:spcBef>
                <a:spcPts val="0"/>
              </a:spcBef>
              <a:spcAft>
                <a:spcPts val="0"/>
              </a:spcAft>
              <a:buSzPts val="1200"/>
              <a:buChar char="○"/>
              <a:defRPr sz="2000">
                <a:solidFill>
                  <a:schemeClr val="dk1"/>
                </a:solidFill>
                <a:latin typeface="Calibri"/>
                <a:ea typeface="Calibri"/>
                <a:cs typeface="Calibri"/>
                <a:sym typeface="Calibri"/>
              </a:defRPr>
            </a:lvl8pPr>
            <a:lvl9pPr marL="4114800" lvl="8" indent="-304800" rtl="0">
              <a:spcBef>
                <a:spcPts val="0"/>
              </a:spcBef>
              <a:spcAft>
                <a:spcPts val="0"/>
              </a:spcAft>
              <a:buSzPts val="1200"/>
              <a:buChar char="■"/>
              <a:defRPr sz="2000">
                <a:solidFill>
                  <a:schemeClr val="dk1"/>
                </a:solidFill>
                <a:latin typeface="Calibri"/>
                <a:ea typeface="Calibri"/>
                <a:cs typeface="Calibri"/>
                <a:sym typeface="Calibri"/>
              </a:defRPr>
            </a:lvl9pPr>
          </a:lstStyle>
          <a:p>
            <a:endParaRPr/>
          </a:p>
        </p:txBody>
      </p:sp>
      <p:sp>
        <p:nvSpPr>
          <p:cNvPr id="29" name="Shape 29"/>
          <p:cNvSpPr txBox="1">
            <a:spLocks noGrp="1"/>
          </p:cNvSpPr>
          <p:nvPr>
            <p:ph type="title"/>
          </p:nvPr>
        </p:nvSpPr>
        <p:spPr>
          <a:xfrm>
            <a:off x="446613" y="785041"/>
            <a:ext cx="8250900" cy="615300"/>
          </a:xfrm>
          <a:prstGeom prst="rect">
            <a:avLst/>
          </a:prstGeom>
          <a:noFill/>
          <a:ln>
            <a:noFill/>
          </a:ln>
        </p:spPr>
        <p:txBody>
          <a:bodyPr spcFirstLastPara="1" wrap="square" lIns="78200" tIns="78200" rIns="78200" bIns="78200" anchor="t" anchorCtr="0"/>
          <a:lstStyle>
            <a:lvl1pPr lvl="0" rtl="0">
              <a:spcBef>
                <a:spcPts val="0"/>
              </a:spcBef>
              <a:spcAft>
                <a:spcPts val="0"/>
              </a:spcAft>
              <a:buSzPts val="1200"/>
              <a:buChar char="●"/>
              <a:defRPr sz="1200"/>
            </a:lvl1pPr>
            <a:lvl2pPr lvl="1" rtl="0">
              <a:spcBef>
                <a:spcPts val="0"/>
              </a:spcBef>
              <a:spcAft>
                <a:spcPts val="0"/>
              </a:spcAft>
              <a:buSzPts val="1200"/>
              <a:buChar char="○"/>
              <a:defRPr sz="1200"/>
            </a:lvl2pPr>
            <a:lvl3pPr lvl="2" rtl="0">
              <a:spcBef>
                <a:spcPts val="0"/>
              </a:spcBef>
              <a:spcAft>
                <a:spcPts val="0"/>
              </a:spcAft>
              <a:buSzPts val="1200"/>
              <a:buChar char="■"/>
              <a:defRPr sz="1200"/>
            </a:lvl3pPr>
            <a:lvl4pPr lvl="3" rtl="0">
              <a:spcBef>
                <a:spcPts val="0"/>
              </a:spcBef>
              <a:spcAft>
                <a:spcPts val="0"/>
              </a:spcAft>
              <a:buSzPts val="1200"/>
              <a:buChar char="●"/>
              <a:defRPr sz="1200"/>
            </a:lvl4pPr>
            <a:lvl5pPr lvl="4" rtl="0">
              <a:spcBef>
                <a:spcPts val="0"/>
              </a:spcBef>
              <a:spcAft>
                <a:spcPts val="0"/>
              </a:spcAft>
              <a:buSzPts val="1200"/>
              <a:buChar char="○"/>
              <a:defRPr sz="1200"/>
            </a:lvl5pPr>
            <a:lvl6pPr lvl="5" rtl="0">
              <a:spcBef>
                <a:spcPts val="0"/>
              </a:spcBef>
              <a:spcAft>
                <a:spcPts val="0"/>
              </a:spcAft>
              <a:buSzPts val="1200"/>
              <a:buChar char="■"/>
              <a:defRPr sz="1200"/>
            </a:lvl6pPr>
            <a:lvl7pPr lvl="6" rtl="0">
              <a:spcBef>
                <a:spcPts val="0"/>
              </a:spcBef>
              <a:spcAft>
                <a:spcPts val="0"/>
              </a:spcAft>
              <a:buSzPts val="1200"/>
              <a:buChar char="●"/>
              <a:defRPr sz="1200"/>
            </a:lvl7pPr>
            <a:lvl8pPr lvl="7" rtl="0">
              <a:spcBef>
                <a:spcPts val="0"/>
              </a:spcBef>
              <a:spcAft>
                <a:spcPts val="0"/>
              </a:spcAft>
              <a:buSzPts val="1200"/>
              <a:buChar char="○"/>
              <a:defRPr sz="1200"/>
            </a:lvl8pPr>
            <a:lvl9pPr lvl="8" rtl="0">
              <a:spcBef>
                <a:spcPts val="0"/>
              </a:spcBef>
              <a:spcAft>
                <a:spcPts val="0"/>
              </a:spcAft>
              <a:buSzPts val="1200"/>
              <a:buChar char="■"/>
              <a:defRPr sz="1200"/>
            </a:lvl9pPr>
          </a:lstStyle>
          <a:p>
            <a:endParaRPr/>
          </a:p>
        </p:txBody>
      </p:sp>
      <p:sp>
        <p:nvSpPr>
          <p:cNvPr id="30" name="Shape 30"/>
          <p:cNvSpPr txBox="1">
            <a:spLocks noGrp="1"/>
          </p:cNvSpPr>
          <p:nvPr>
            <p:ph type="body" idx="2"/>
          </p:nvPr>
        </p:nvSpPr>
        <p:spPr>
          <a:xfrm>
            <a:off x="446612" y="507968"/>
            <a:ext cx="8250900" cy="277200"/>
          </a:xfrm>
          <a:prstGeom prst="rect">
            <a:avLst/>
          </a:prstGeom>
          <a:noFill/>
          <a:ln>
            <a:noFill/>
          </a:ln>
        </p:spPr>
        <p:txBody>
          <a:bodyPr spcFirstLastPara="1" wrap="square" lIns="78200" tIns="78200" rIns="78200" bIns="78200" anchor="t" anchorCtr="0"/>
          <a:lstStyle>
            <a:lvl1pPr marL="457200" lvl="0" indent="-304800" rtl="0">
              <a:spcBef>
                <a:spcPts val="0"/>
              </a:spcBef>
              <a:spcAft>
                <a:spcPts val="0"/>
              </a:spcAft>
              <a:buSzPts val="1200"/>
              <a:buChar char="●"/>
              <a:defRPr sz="1200">
                <a:solidFill>
                  <a:srgbClr val="7F7F7F"/>
                </a:solidFill>
              </a:defRPr>
            </a:lvl1pPr>
            <a:lvl2pPr marL="914400" lvl="1" indent="-304800" rtl="0">
              <a:spcBef>
                <a:spcPts val="0"/>
              </a:spcBef>
              <a:spcAft>
                <a:spcPts val="0"/>
              </a:spcAft>
              <a:buSzPts val="1200"/>
              <a:buChar char="○"/>
              <a:defRPr sz="2800">
                <a:solidFill>
                  <a:schemeClr val="dk1"/>
                </a:solidFill>
                <a:latin typeface="Calibri"/>
                <a:ea typeface="Calibri"/>
                <a:cs typeface="Calibri"/>
                <a:sym typeface="Calibri"/>
              </a:defRPr>
            </a:lvl2pPr>
            <a:lvl3pPr marL="1371600" lvl="2" indent="-304800" rtl="0">
              <a:spcBef>
                <a:spcPts val="0"/>
              </a:spcBef>
              <a:spcAft>
                <a:spcPts val="0"/>
              </a:spcAft>
              <a:buSzPts val="1200"/>
              <a:buChar char="■"/>
              <a:defRPr sz="2400">
                <a:solidFill>
                  <a:schemeClr val="dk1"/>
                </a:solidFill>
                <a:latin typeface="Calibri"/>
                <a:ea typeface="Calibri"/>
                <a:cs typeface="Calibri"/>
                <a:sym typeface="Calibri"/>
              </a:defRPr>
            </a:lvl3pPr>
            <a:lvl4pPr marL="1828800" lvl="3" indent="-304800" rtl="0">
              <a:spcBef>
                <a:spcPts val="0"/>
              </a:spcBef>
              <a:spcAft>
                <a:spcPts val="0"/>
              </a:spcAft>
              <a:buSzPts val="1200"/>
              <a:buChar char="●"/>
              <a:defRPr sz="2000">
                <a:solidFill>
                  <a:schemeClr val="dk1"/>
                </a:solidFill>
                <a:latin typeface="Calibri"/>
                <a:ea typeface="Calibri"/>
                <a:cs typeface="Calibri"/>
                <a:sym typeface="Calibri"/>
              </a:defRPr>
            </a:lvl4pPr>
            <a:lvl5pPr marL="2286000" lvl="4" indent="-304800" rtl="0">
              <a:spcBef>
                <a:spcPts val="0"/>
              </a:spcBef>
              <a:spcAft>
                <a:spcPts val="0"/>
              </a:spcAft>
              <a:buSzPts val="1200"/>
              <a:buChar char="○"/>
              <a:defRPr sz="2000">
                <a:solidFill>
                  <a:schemeClr val="dk1"/>
                </a:solidFill>
                <a:latin typeface="Calibri"/>
                <a:ea typeface="Calibri"/>
                <a:cs typeface="Calibri"/>
                <a:sym typeface="Calibri"/>
              </a:defRPr>
            </a:lvl5pPr>
            <a:lvl6pPr marL="2743200" lvl="5" indent="-304800" rtl="0">
              <a:spcBef>
                <a:spcPts val="0"/>
              </a:spcBef>
              <a:spcAft>
                <a:spcPts val="0"/>
              </a:spcAft>
              <a:buSzPts val="1200"/>
              <a:buChar char="■"/>
              <a:defRPr sz="2000">
                <a:solidFill>
                  <a:schemeClr val="dk1"/>
                </a:solidFill>
                <a:latin typeface="Calibri"/>
                <a:ea typeface="Calibri"/>
                <a:cs typeface="Calibri"/>
                <a:sym typeface="Calibri"/>
              </a:defRPr>
            </a:lvl6pPr>
            <a:lvl7pPr marL="3200400" lvl="6" indent="-304800" rtl="0">
              <a:spcBef>
                <a:spcPts val="0"/>
              </a:spcBef>
              <a:spcAft>
                <a:spcPts val="0"/>
              </a:spcAft>
              <a:buSzPts val="1200"/>
              <a:buChar char="●"/>
              <a:defRPr sz="2000">
                <a:solidFill>
                  <a:schemeClr val="dk1"/>
                </a:solidFill>
                <a:latin typeface="Calibri"/>
                <a:ea typeface="Calibri"/>
                <a:cs typeface="Calibri"/>
                <a:sym typeface="Calibri"/>
              </a:defRPr>
            </a:lvl7pPr>
            <a:lvl8pPr marL="3657600" lvl="7" indent="-304800" rtl="0">
              <a:spcBef>
                <a:spcPts val="0"/>
              </a:spcBef>
              <a:spcAft>
                <a:spcPts val="0"/>
              </a:spcAft>
              <a:buSzPts val="1200"/>
              <a:buChar char="○"/>
              <a:defRPr sz="2000">
                <a:solidFill>
                  <a:schemeClr val="dk1"/>
                </a:solidFill>
                <a:latin typeface="Calibri"/>
                <a:ea typeface="Calibri"/>
                <a:cs typeface="Calibri"/>
                <a:sym typeface="Calibri"/>
              </a:defRPr>
            </a:lvl8pPr>
            <a:lvl9pPr marL="4114800" lvl="8" indent="-304800" rtl="0">
              <a:spcBef>
                <a:spcPts val="0"/>
              </a:spcBef>
              <a:spcAft>
                <a:spcPts val="0"/>
              </a:spcAft>
              <a:buSzPts val="1200"/>
              <a:buChar char="■"/>
              <a:defRPr sz="2000">
                <a:solidFill>
                  <a:schemeClr val="dk1"/>
                </a:solidFill>
                <a:latin typeface="Calibri"/>
                <a:ea typeface="Calibri"/>
                <a:cs typeface="Calibri"/>
                <a:sym typeface="Calibri"/>
              </a:defRPr>
            </a:lvl9pPr>
          </a:lstStyle>
          <a:p>
            <a:endParaRPr/>
          </a:p>
        </p:txBody>
      </p:sp>
      <p:sp>
        <p:nvSpPr>
          <p:cNvPr id="31" name="Shape 31"/>
          <p:cNvSpPr txBox="1">
            <a:spLocks noGrp="1"/>
          </p:cNvSpPr>
          <p:nvPr>
            <p:ph type="body" idx="3"/>
          </p:nvPr>
        </p:nvSpPr>
        <p:spPr>
          <a:xfrm>
            <a:off x="6019194" y="1400307"/>
            <a:ext cx="2678100" cy="3388800"/>
          </a:xfrm>
          <a:prstGeom prst="rect">
            <a:avLst/>
          </a:prstGeom>
          <a:noFill/>
          <a:ln>
            <a:noFill/>
          </a:ln>
        </p:spPr>
        <p:txBody>
          <a:bodyPr spcFirstLastPara="1" wrap="square" lIns="78200" tIns="78200" rIns="78200" bIns="78200" anchor="t" anchorCtr="0"/>
          <a:lstStyle>
            <a:lvl1pPr marL="457200" lvl="0" indent="-228600" rtl="0">
              <a:lnSpc>
                <a:spcPct val="120000"/>
              </a:lnSpc>
              <a:spcBef>
                <a:spcPts val="0"/>
              </a:spcBef>
              <a:spcAft>
                <a:spcPts val="0"/>
              </a:spcAft>
              <a:buClr>
                <a:schemeClr val="dk2"/>
              </a:buClr>
              <a:buSzPts val="1200"/>
              <a:buFont typeface="Arial"/>
              <a:buNone/>
              <a:defRPr sz="1400">
                <a:latin typeface="Calibri"/>
                <a:ea typeface="Calibri"/>
                <a:cs typeface="Calibri"/>
                <a:sym typeface="Calibri"/>
              </a:defRPr>
            </a:lvl1pPr>
            <a:lvl2pPr marL="914400" lvl="1"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2pPr>
            <a:lvl3pPr marL="1371600" lvl="2"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3pPr>
            <a:lvl4pPr marL="1828800" lvl="3"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4pPr>
            <a:lvl5pPr marL="2286000" lvl="4"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5pPr>
            <a:lvl6pPr marL="2743200" lvl="5" indent="-304800" rtl="0">
              <a:spcBef>
                <a:spcPts val="500"/>
              </a:spcBef>
              <a:spcAft>
                <a:spcPts val="0"/>
              </a:spcAft>
              <a:buSzPts val="1200"/>
              <a:buChar char="■"/>
              <a:defRPr sz="2000">
                <a:solidFill>
                  <a:schemeClr val="dk1"/>
                </a:solidFill>
                <a:latin typeface="Calibri"/>
                <a:ea typeface="Calibri"/>
                <a:cs typeface="Calibri"/>
                <a:sym typeface="Calibri"/>
              </a:defRPr>
            </a:lvl6pPr>
            <a:lvl7pPr marL="3200400" lvl="6" indent="-304800" rtl="0">
              <a:spcBef>
                <a:spcPts val="0"/>
              </a:spcBef>
              <a:spcAft>
                <a:spcPts val="0"/>
              </a:spcAft>
              <a:buSzPts val="1200"/>
              <a:buChar char="●"/>
              <a:defRPr sz="2000">
                <a:solidFill>
                  <a:schemeClr val="dk1"/>
                </a:solidFill>
                <a:latin typeface="Calibri"/>
                <a:ea typeface="Calibri"/>
                <a:cs typeface="Calibri"/>
                <a:sym typeface="Calibri"/>
              </a:defRPr>
            </a:lvl7pPr>
            <a:lvl8pPr marL="3657600" lvl="7" indent="-304800" rtl="0">
              <a:spcBef>
                <a:spcPts val="0"/>
              </a:spcBef>
              <a:spcAft>
                <a:spcPts val="0"/>
              </a:spcAft>
              <a:buSzPts val="1200"/>
              <a:buChar char="○"/>
              <a:defRPr sz="2000">
                <a:solidFill>
                  <a:schemeClr val="dk1"/>
                </a:solidFill>
                <a:latin typeface="Calibri"/>
                <a:ea typeface="Calibri"/>
                <a:cs typeface="Calibri"/>
                <a:sym typeface="Calibri"/>
              </a:defRPr>
            </a:lvl8pPr>
            <a:lvl9pPr marL="4114800" lvl="8" indent="-304800" rtl="0">
              <a:spcBef>
                <a:spcPts val="0"/>
              </a:spcBef>
              <a:spcAft>
                <a:spcPts val="0"/>
              </a:spcAft>
              <a:buSzPts val="1200"/>
              <a:buChar char="■"/>
              <a:defRPr sz="2000">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4"/>
          </p:nvPr>
        </p:nvSpPr>
        <p:spPr>
          <a:xfrm>
            <a:off x="3232904" y="1400307"/>
            <a:ext cx="2678100" cy="3388800"/>
          </a:xfrm>
          <a:prstGeom prst="rect">
            <a:avLst/>
          </a:prstGeom>
          <a:noFill/>
          <a:ln>
            <a:noFill/>
          </a:ln>
        </p:spPr>
        <p:txBody>
          <a:bodyPr spcFirstLastPara="1" wrap="square" lIns="78200" tIns="78200" rIns="78200" bIns="78200" anchor="t" anchorCtr="0"/>
          <a:lstStyle>
            <a:lvl1pPr marL="457200" lvl="0" indent="-228600" rtl="0">
              <a:lnSpc>
                <a:spcPct val="120000"/>
              </a:lnSpc>
              <a:spcBef>
                <a:spcPts val="0"/>
              </a:spcBef>
              <a:spcAft>
                <a:spcPts val="0"/>
              </a:spcAft>
              <a:buClr>
                <a:schemeClr val="dk2"/>
              </a:buClr>
              <a:buSzPts val="1200"/>
              <a:buFont typeface="Arial"/>
              <a:buNone/>
              <a:defRPr sz="1400">
                <a:latin typeface="Calibri"/>
                <a:ea typeface="Calibri"/>
                <a:cs typeface="Calibri"/>
                <a:sym typeface="Calibri"/>
              </a:defRPr>
            </a:lvl1pPr>
            <a:lvl2pPr marL="914400" lvl="1"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2pPr>
            <a:lvl3pPr marL="1371600" lvl="2"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3pPr>
            <a:lvl4pPr marL="1828800" lvl="3"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4pPr>
            <a:lvl5pPr marL="2286000" lvl="4"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5pPr>
            <a:lvl6pPr marL="2743200" lvl="5" indent="-304800" rtl="0">
              <a:spcBef>
                <a:spcPts val="500"/>
              </a:spcBef>
              <a:spcAft>
                <a:spcPts val="0"/>
              </a:spcAft>
              <a:buSzPts val="1200"/>
              <a:buChar char="■"/>
              <a:defRPr sz="2000">
                <a:solidFill>
                  <a:schemeClr val="dk1"/>
                </a:solidFill>
                <a:latin typeface="Calibri"/>
                <a:ea typeface="Calibri"/>
                <a:cs typeface="Calibri"/>
                <a:sym typeface="Calibri"/>
              </a:defRPr>
            </a:lvl6pPr>
            <a:lvl7pPr marL="3200400" lvl="6" indent="-304800" rtl="0">
              <a:spcBef>
                <a:spcPts val="0"/>
              </a:spcBef>
              <a:spcAft>
                <a:spcPts val="0"/>
              </a:spcAft>
              <a:buSzPts val="1200"/>
              <a:buChar char="●"/>
              <a:defRPr sz="2000">
                <a:solidFill>
                  <a:schemeClr val="dk1"/>
                </a:solidFill>
                <a:latin typeface="Calibri"/>
                <a:ea typeface="Calibri"/>
                <a:cs typeface="Calibri"/>
                <a:sym typeface="Calibri"/>
              </a:defRPr>
            </a:lvl7pPr>
            <a:lvl8pPr marL="3657600" lvl="7" indent="-304800" rtl="0">
              <a:spcBef>
                <a:spcPts val="0"/>
              </a:spcBef>
              <a:spcAft>
                <a:spcPts val="0"/>
              </a:spcAft>
              <a:buSzPts val="1200"/>
              <a:buChar char="○"/>
              <a:defRPr sz="2000">
                <a:solidFill>
                  <a:schemeClr val="dk1"/>
                </a:solidFill>
                <a:latin typeface="Calibri"/>
                <a:ea typeface="Calibri"/>
                <a:cs typeface="Calibri"/>
                <a:sym typeface="Calibri"/>
              </a:defRPr>
            </a:lvl8pPr>
            <a:lvl9pPr marL="4114800" lvl="8" indent="-304800" rtl="0">
              <a:spcBef>
                <a:spcPts val="0"/>
              </a:spcBef>
              <a:spcAft>
                <a:spcPts val="0"/>
              </a:spcAft>
              <a:buSzPts val="1200"/>
              <a:buChar char="■"/>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ilfslinien">
  <p:cSld name="Hilfslinien">
    <p:spTree>
      <p:nvGrpSpPr>
        <p:cNvPr id="1" name="Shape 33"/>
        <p:cNvGrpSpPr/>
        <p:nvPr/>
      </p:nvGrpSpPr>
      <p:grpSpPr>
        <a:xfrm>
          <a:off x="0" y="0"/>
          <a:ext cx="0" cy="0"/>
          <a:chOff x="0" y="0"/>
          <a:chExt cx="0" cy="0"/>
        </a:xfrm>
      </p:grpSpPr>
      <p:sp>
        <p:nvSpPr>
          <p:cNvPr id="34" name="Shape 34"/>
          <p:cNvSpPr/>
          <p:nvPr/>
        </p:nvSpPr>
        <p:spPr>
          <a:xfrm>
            <a:off x="443287" y="1400307"/>
            <a:ext cx="8250000" cy="3388800"/>
          </a:xfrm>
          <a:prstGeom prst="rect">
            <a:avLst/>
          </a:prstGeom>
          <a:solidFill>
            <a:srgbClr val="FF00FF">
              <a:alpha val="9800"/>
            </a:srgbClr>
          </a:solidFill>
          <a:ln>
            <a:noFill/>
          </a:ln>
        </p:spPr>
        <p:txBody>
          <a:bodyPr spcFirstLastPara="1" wrap="square" lIns="78200" tIns="39075" rIns="78200" bIns="390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35" name="Shape 35"/>
          <p:cNvCxnSpPr/>
          <p:nvPr/>
        </p:nvCxnSpPr>
        <p:spPr>
          <a:xfrm>
            <a:off x="4568323" y="678"/>
            <a:ext cx="0" cy="5143500"/>
          </a:xfrm>
          <a:prstGeom prst="straightConnector1">
            <a:avLst/>
          </a:prstGeom>
          <a:noFill/>
          <a:ln w="9525" cap="flat" cmpd="sng">
            <a:solidFill>
              <a:srgbClr val="FF00FF"/>
            </a:solidFill>
            <a:prstDash val="solid"/>
            <a:round/>
            <a:headEnd type="none" w="sm" len="sm"/>
            <a:tailEnd type="none" w="sm" len="sm"/>
          </a:ln>
        </p:spPr>
      </p:cxnSp>
      <p:cxnSp>
        <p:nvCxnSpPr>
          <p:cNvPr id="36" name="Shape 36"/>
          <p:cNvCxnSpPr/>
          <p:nvPr/>
        </p:nvCxnSpPr>
        <p:spPr>
          <a:xfrm>
            <a:off x="4506755" y="0"/>
            <a:ext cx="0" cy="5143500"/>
          </a:xfrm>
          <a:prstGeom prst="straightConnector1">
            <a:avLst/>
          </a:prstGeom>
          <a:noFill/>
          <a:ln w="9525" cap="flat" cmpd="sng">
            <a:solidFill>
              <a:srgbClr val="FF00FF"/>
            </a:solidFill>
            <a:prstDash val="solid"/>
            <a:round/>
            <a:headEnd type="none" w="sm" len="sm"/>
            <a:tailEnd type="none" w="sm" len="sm"/>
          </a:ln>
        </p:spPr>
      </p:cxnSp>
      <p:cxnSp>
        <p:nvCxnSpPr>
          <p:cNvPr id="37" name="Shape 37"/>
          <p:cNvCxnSpPr/>
          <p:nvPr/>
        </p:nvCxnSpPr>
        <p:spPr>
          <a:xfrm>
            <a:off x="4629891" y="0"/>
            <a:ext cx="0" cy="5143500"/>
          </a:xfrm>
          <a:prstGeom prst="straightConnector1">
            <a:avLst/>
          </a:prstGeom>
          <a:noFill/>
          <a:ln w="9525" cap="flat" cmpd="sng">
            <a:solidFill>
              <a:srgbClr val="FF00FF"/>
            </a:solidFill>
            <a:prstDash val="solid"/>
            <a:round/>
            <a:headEnd type="none" w="sm" len="sm"/>
            <a:tailEnd type="none" w="sm" len="sm"/>
          </a:ln>
        </p:spPr>
      </p:cxnSp>
      <p:cxnSp>
        <p:nvCxnSpPr>
          <p:cNvPr id="38" name="Shape 38"/>
          <p:cNvCxnSpPr/>
          <p:nvPr/>
        </p:nvCxnSpPr>
        <p:spPr>
          <a:xfrm>
            <a:off x="443287" y="678"/>
            <a:ext cx="0" cy="5174400"/>
          </a:xfrm>
          <a:prstGeom prst="straightConnector1">
            <a:avLst/>
          </a:prstGeom>
          <a:noFill/>
          <a:ln w="9525" cap="flat" cmpd="sng">
            <a:solidFill>
              <a:srgbClr val="FF00FF"/>
            </a:solidFill>
            <a:prstDash val="solid"/>
            <a:round/>
            <a:headEnd type="none" w="sm" len="sm"/>
            <a:tailEnd type="none" w="sm" len="sm"/>
          </a:ln>
        </p:spPr>
      </p:cxnSp>
      <p:cxnSp>
        <p:nvCxnSpPr>
          <p:cNvPr id="39" name="Shape 39"/>
          <p:cNvCxnSpPr/>
          <p:nvPr/>
        </p:nvCxnSpPr>
        <p:spPr>
          <a:xfrm>
            <a:off x="8693359" y="0"/>
            <a:ext cx="0" cy="5143500"/>
          </a:xfrm>
          <a:prstGeom prst="straightConnector1">
            <a:avLst/>
          </a:prstGeom>
          <a:noFill/>
          <a:ln w="9525" cap="flat" cmpd="sng">
            <a:solidFill>
              <a:srgbClr val="FF00FF"/>
            </a:solidFill>
            <a:prstDash val="solid"/>
            <a:round/>
            <a:headEnd type="none" w="sm" len="sm"/>
            <a:tailEnd type="none" w="sm" len="sm"/>
          </a:ln>
        </p:spPr>
      </p:cxnSp>
      <p:cxnSp>
        <p:nvCxnSpPr>
          <p:cNvPr id="40" name="Shape 40"/>
          <p:cNvCxnSpPr/>
          <p:nvPr/>
        </p:nvCxnSpPr>
        <p:spPr>
          <a:xfrm>
            <a:off x="0" y="782324"/>
            <a:ext cx="9144000" cy="0"/>
          </a:xfrm>
          <a:prstGeom prst="straightConnector1">
            <a:avLst/>
          </a:prstGeom>
          <a:noFill/>
          <a:ln w="9525" cap="flat" cmpd="sng">
            <a:solidFill>
              <a:srgbClr val="FF00FF"/>
            </a:solidFill>
            <a:prstDash val="solid"/>
            <a:round/>
            <a:headEnd type="none" w="sm" len="sm"/>
            <a:tailEnd type="none" w="sm" len="sm"/>
          </a:ln>
        </p:spPr>
      </p:cxnSp>
      <p:cxnSp>
        <p:nvCxnSpPr>
          <p:cNvPr id="41" name="Shape 41"/>
          <p:cNvCxnSpPr/>
          <p:nvPr/>
        </p:nvCxnSpPr>
        <p:spPr>
          <a:xfrm>
            <a:off x="0" y="1398328"/>
            <a:ext cx="9144000" cy="0"/>
          </a:xfrm>
          <a:prstGeom prst="straightConnector1">
            <a:avLst/>
          </a:prstGeom>
          <a:noFill/>
          <a:ln w="9525" cap="flat" cmpd="sng">
            <a:solidFill>
              <a:srgbClr val="FF00FF"/>
            </a:solidFill>
            <a:prstDash val="solid"/>
            <a:round/>
            <a:headEnd type="none" w="sm" len="sm"/>
            <a:tailEnd type="none" w="sm" len="sm"/>
          </a:ln>
        </p:spPr>
      </p:cxnSp>
      <p:cxnSp>
        <p:nvCxnSpPr>
          <p:cNvPr id="42" name="Shape 42"/>
          <p:cNvCxnSpPr/>
          <p:nvPr/>
        </p:nvCxnSpPr>
        <p:spPr>
          <a:xfrm>
            <a:off x="0" y="2568734"/>
            <a:ext cx="9144000" cy="0"/>
          </a:xfrm>
          <a:prstGeom prst="straightConnector1">
            <a:avLst/>
          </a:prstGeom>
          <a:noFill/>
          <a:ln w="9525" cap="flat" cmpd="sng">
            <a:solidFill>
              <a:srgbClr val="FF00FF"/>
            </a:solidFill>
            <a:prstDash val="solid"/>
            <a:round/>
            <a:headEnd type="none" w="sm" len="sm"/>
            <a:tailEnd type="none" w="sm" len="sm"/>
          </a:ln>
        </p:spPr>
      </p:cxnSp>
      <p:cxnSp>
        <p:nvCxnSpPr>
          <p:cNvPr id="43" name="Shape 43"/>
          <p:cNvCxnSpPr/>
          <p:nvPr/>
        </p:nvCxnSpPr>
        <p:spPr>
          <a:xfrm>
            <a:off x="0" y="4786346"/>
            <a:ext cx="9144000" cy="0"/>
          </a:xfrm>
          <a:prstGeom prst="straightConnector1">
            <a:avLst/>
          </a:prstGeom>
          <a:noFill/>
          <a:ln w="9525" cap="flat" cmpd="sng">
            <a:solidFill>
              <a:srgbClr val="FF00FF"/>
            </a:solidFill>
            <a:prstDash val="solid"/>
            <a:round/>
            <a:headEnd type="none" w="sm" len="sm"/>
            <a:tailEnd type="none" w="sm" len="sm"/>
          </a:ln>
        </p:spPr>
      </p:cxnSp>
      <p:sp>
        <p:nvSpPr>
          <p:cNvPr id="44" name="Shape 44"/>
          <p:cNvSpPr txBox="1"/>
          <p:nvPr/>
        </p:nvSpPr>
        <p:spPr>
          <a:xfrm>
            <a:off x="446612" y="319283"/>
            <a:ext cx="615600" cy="237000"/>
          </a:xfrm>
          <a:prstGeom prst="rect">
            <a:avLst/>
          </a:prstGeom>
          <a:noFill/>
          <a:ln>
            <a:noFill/>
          </a:ln>
        </p:spPr>
        <p:txBody>
          <a:bodyPr spcFirstLastPara="1" wrap="square" lIns="153950" tIns="39075" rIns="153950" bIns="39075" anchor="t" anchorCtr="0">
            <a:noAutofit/>
          </a:bodyPr>
          <a:lstStyle/>
          <a:p>
            <a:pPr marL="0" marR="0" lvl="0" indent="0" algn="l" rtl="0">
              <a:spcBef>
                <a:spcPts val="0"/>
              </a:spcBef>
              <a:spcAft>
                <a:spcPts val="0"/>
              </a:spcAft>
              <a:buNone/>
            </a:pPr>
            <a:r>
              <a:rPr lang="en" sz="1000" b="1" i="0" u="none" strike="noStrike" cap="none">
                <a:solidFill>
                  <a:schemeClr val="dk1"/>
                </a:solidFill>
                <a:latin typeface="Calibri"/>
                <a:ea typeface="Calibri"/>
                <a:cs typeface="Calibri"/>
                <a:sym typeface="Calibri"/>
              </a:rPr>
              <a:t>13,40</a:t>
            </a:r>
            <a:endParaRPr sz="1000" b="1" i="0" u="none" strike="noStrike" cap="none">
              <a:solidFill>
                <a:schemeClr val="dk1"/>
              </a:solidFill>
              <a:latin typeface="Calibri"/>
              <a:ea typeface="Calibri"/>
              <a:cs typeface="Calibri"/>
              <a:sym typeface="Calibri"/>
            </a:endParaRPr>
          </a:p>
        </p:txBody>
      </p:sp>
      <p:sp>
        <p:nvSpPr>
          <p:cNvPr id="45" name="Shape 45"/>
          <p:cNvSpPr txBox="1"/>
          <p:nvPr/>
        </p:nvSpPr>
        <p:spPr>
          <a:xfrm>
            <a:off x="4633087" y="319283"/>
            <a:ext cx="677700" cy="237000"/>
          </a:xfrm>
          <a:prstGeom prst="rect">
            <a:avLst/>
          </a:prstGeom>
          <a:noFill/>
          <a:ln>
            <a:noFill/>
          </a:ln>
        </p:spPr>
        <p:txBody>
          <a:bodyPr spcFirstLastPara="1" wrap="square" lIns="153950" tIns="39075" rIns="153950" bIns="39075" anchor="t" anchorCtr="0">
            <a:noAutofit/>
          </a:bodyPr>
          <a:lstStyle/>
          <a:p>
            <a:pPr marL="0" marR="0" lvl="0" indent="0" algn="l" rtl="0">
              <a:spcBef>
                <a:spcPts val="0"/>
              </a:spcBef>
              <a:spcAft>
                <a:spcPts val="0"/>
              </a:spcAft>
              <a:buNone/>
            </a:pPr>
            <a:r>
              <a:rPr lang="en" sz="1000" b="1" i="0" u="none" strike="noStrike" cap="none">
                <a:solidFill>
                  <a:schemeClr val="dk1"/>
                </a:solidFill>
                <a:latin typeface="Calibri"/>
                <a:ea typeface="Calibri"/>
                <a:cs typeface="Calibri"/>
                <a:sym typeface="Calibri"/>
              </a:rPr>
              <a:t>0,20</a:t>
            </a:r>
            <a:endParaRPr sz="1000" b="1" i="0" u="none" strike="noStrike" cap="none">
              <a:solidFill>
                <a:schemeClr val="dk1"/>
              </a:solidFill>
              <a:latin typeface="Calibri"/>
              <a:ea typeface="Calibri"/>
              <a:cs typeface="Calibri"/>
              <a:sym typeface="Calibri"/>
            </a:endParaRPr>
          </a:p>
        </p:txBody>
      </p:sp>
      <p:sp>
        <p:nvSpPr>
          <p:cNvPr id="46" name="Shape 46"/>
          <p:cNvSpPr txBox="1"/>
          <p:nvPr/>
        </p:nvSpPr>
        <p:spPr>
          <a:xfrm>
            <a:off x="3833105" y="319283"/>
            <a:ext cx="677700" cy="237000"/>
          </a:xfrm>
          <a:prstGeom prst="rect">
            <a:avLst/>
          </a:prstGeom>
          <a:noFill/>
          <a:ln>
            <a:noFill/>
          </a:ln>
        </p:spPr>
        <p:txBody>
          <a:bodyPr spcFirstLastPara="1" wrap="square" lIns="153950" tIns="39075" rIns="153950" bIns="39075" anchor="t" anchorCtr="0">
            <a:noAutofit/>
          </a:bodyPr>
          <a:lstStyle/>
          <a:p>
            <a:pPr marL="0" marR="0" lvl="0" indent="0" algn="r" rtl="0">
              <a:spcBef>
                <a:spcPts val="0"/>
              </a:spcBef>
              <a:spcAft>
                <a:spcPts val="0"/>
              </a:spcAft>
              <a:buNone/>
            </a:pPr>
            <a:r>
              <a:rPr lang="en" sz="1000" b="1" i="0" u="none" strike="noStrike" cap="none">
                <a:solidFill>
                  <a:schemeClr val="dk1"/>
                </a:solidFill>
                <a:latin typeface="Calibri"/>
                <a:ea typeface="Calibri"/>
                <a:cs typeface="Calibri"/>
                <a:sym typeface="Calibri"/>
              </a:rPr>
              <a:t>0,20 </a:t>
            </a:r>
            <a:endParaRPr sz="1000" b="1" i="0" u="none" strike="noStrike" cap="none">
              <a:solidFill>
                <a:schemeClr val="dk1"/>
              </a:solidFill>
              <a:latin typeface="Calibri"/>
              <a:ea typeface="Calibri"/>
              <a:cs typeface="Calibri"/>
              <a:sym typeface="Calibri"/>
            </a:endParaRPr>
          </a:p>
        </p:txBody>
      </p:sp>
      <p:sp>
        <p:nvSpPr>
          <p:cNvPr id="47" name="Shape 47"/>
          <p:cNvSpPr txBox="1"/>
          <p:nvPr/>
        </p:nvSpPr>
        <p:spPr>
          <a:xfrm>
            <a:off x="8081748" y="319283"/>
            <a:ext cx="615600" cy="237000"/>
          </a:xfrm>
          <a:prstGeom prst="rect">
            <a:avLst/>
          </a:prstGeom>
          <a:noFill/>
          <a:ln>
            <a:noFill/>
          </a:ln>
        </p:spPr>
        <p:txBody>
          <a:bodyPr spcFirstLastPara="1" wrap="square" lIns="153950" tIns="39075" rIns="153950" bIns="39075" anchor="t" anchorCtr="0">
            <a:noAutofit/>
          </a:bodyPr>
          <a:lstStyle/>
          <a:p>
            <a:pPr marL="0" marR="0" lvl="0" indent="0" algn="r" rtl="0">
              <a:spcBef>
                <a:spcPts val="0"/>
              </a:spcBef>
              <a:spcAft>
                <a:spcPts val="0"/>
              </a:spcAft>
              <a:buNone/>
            </a:pPr>
            <a:r>
              <a:rPr lang="en" sz="1000" b="1" i="0" u="none" strike="noStrike" cap="none">
                <a:solidFill>
                  <a:schemeClr val="dk1"/>
                </a:solidFill>
                <a:latin typeface="Calibri"/>
                <a:ea typeface="Calibri"/>
                <a:cs typeface="Calibri"/>
                <a:sym typeface="Calibri"/>
              </a:rPr>
              <a:t>13,40</a:t>
            </a:r>
            <a:endParaRPr sz="1000" b="1" i="0" u="none" strike="noStrike" cap="none">
              <a:solidFill>
                <a:schemeClr val="dk1"/>
              </a:solidFill>
              <a:latin typeface="Calibri"/>
              <a:ea typeface="Calibri"/>
              <a:cs typeface="Calibri"/>
              <a:sym typeface="Calibri"/>
            </a:endParaRPr>
          </a:p>
        </p:txBody>
      </p:sp>
      <p:sp>
        <p:nvSpPr>
          <p:cNvPr id="48" name="Shape 48"/>
          <p:cNvSpPr/>
          <p:nvPr/>
        </p:nvSpPr>
        <p:spPr>
          <a:xfrm rot="-5400000">
            <a:off x="438062" y="384635"/>
            <a:ext cx="123300" cy="106200"/>
          </a:xfrm>
          <a:prstGeom prst="triangle">
            <a:avLst>
              <a:gd name="adj" fmla="val 50000"/>
            </a:avLst>
          </a:prstGeom>
          <a:solidFill>
            <a:schemeClr val="accent1"/>
          </a:solidFill>
          <a:ln>
            <a:noFill/>
          </a:ln>
        </p:spPr>
        <p:txBody>
          <a:bodyPr spcFirstLastPara="1" wrap="square" lIns="78200" tIns="39075" rIns="78200" bIns="390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 name="Shape 49"/>
          <p:cNvSpPr/>
          <p:nvPr/>
        </p:nvSpPr>
        <p:spPr>
          <a:xfrm rot="5400000">
            <a:off x="4396164" y="386353"/>
            <a:ext cx="123300" cy="106200"/>
          </a:xfrm>
          <a:prstGeom prst="triangle">
            <a:avLst>
              <a:gd name="adj" fmla="val 50000"/>
            </a:avLst>
          </a:prstGeom>
          <a:solidFill>
            <a:schemeClr val="accent1"/>
          </a:solidFill>
          <a:ln>
            <a:noFill/>
          </a:ln>
        </p:spPr>
        <p:txBody>
          <a:bodyPr spcFirstLastPara="1" wrap="square" lIns="78200" tIns="39075" rIns="78200" bIns="390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 name="Shape 50"/>
          <p:cNvSpPr/>
          <p:nvPr/>
        </p:nvSpPr>
        <p:spPr>
          <a:xfrm rot="-5400000">
            <a:off x="4624537" y="390673"/>
            <a:ext cx="123300" cy="106200"/>
          </a:xfrm>
          <a:prstGeom prst="triangle">
            <a:avLst>
              <a:gd name="adj" fmla="val 50000"/>
            </a:avLst>
          </a:prstGeom>
          <a:solidFill>
            <a:schemeClr val="accent1"/>
          </a:solidFill>
          <a:ln>
            <a:noFill/>
          </a:ln>
        </p:spPr>
        <p:txBody>
          <a:bodyPr spcFirstLastPara="1" wrap="square" lIns="78200" tIns="39075" rIns="78200" bIns="390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 name="Shape 51"/>
          <p:cNvSpPr/>
          <p:nvPr/>
        </p:nvSpPr>
        <p:spPr>
          <a:xfrm rot="5400000">
            <a:off x="8582639" y="386353"/>
            <a:ext cx="123300" cy="106200"/>
          </a:xfrm>
          <a:prstGeom prst="triangle">
            <a:avLst>
              <a:gd name="adj" fmla="val 50000"/>
            </a:avLst>
          </a:prstGeom>
          <a:solidFill>
            <a:schemeClr val="accent1"/>
          </a:solidFill>
          <a:ln>
            <a:noFill/>
          </a:ln>
        </p:spPr>
        <p:txBody>
          <a:bodyPr spcFirstLastPara="1" wrap="square" lIns="78200" tIns="39075" rIns="78200" bIns="390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 name="Shape 52"/>
          <p:cNvSpPr txBox="1"/>
          <p:nvPr/>
        </p:nvSpPr>
        <p:spPr>
          <a:xfrm>
            <a:off x="3969129" y="856193"/>
            <a:ext cx="559800" cy="237000"/>
          </a:xfrm>
          <a:prstGeom prst="rect">
            <a:avLst/>
          </a:prstGeom>
          <a:noFill/>
          <a:ln>
            <a:noFill/>
          </a:ln>
        </p:spPr>
        <p:txBody>
          <a:bodyPr spcFirstLastPara="1" wrap="square" lIns="153950" tIns="39075" rIns="153950" bIns="39075" anchor="t" anchorCtr="0">
            <a:noAutofit/>
          </a:bodyPr>
          <a:lstStyle/>
          <a:p>
            <a:pPr marL="0" marR="0" lvl="0" indent="0" algn="ctr" rtl="0">
              <a:spcBef>
                <a:spcPts val="0"/>
              </a:spcBef>
              <a:spcAft>
                <a:spcPts val="0"/>
              </a:spcAft>
              <a:buNone/>
            </a:pPr>
            <a:r>
              <a:rPr lang="en" sz="1000" b="1" i="0" u="none" strike="noStrike" cap="none">
                <a:solidFill>
                  <a:schemeClr val="dk1"/>
                </a:solidFill>
                <a:latin typeface="Calibri"/>
                <a:ea typeface="Calibri"/>
                <a:cs typeface="Calibri"/>
                <a:sym typeface="Calibri"/>
              </a:rPr>
              <a:t>5,80</a:t>
            </a:r>
            <a:endParaRPr sz="1000" b="1" i="0" u="none" strike="noStrike" cap="none">
              <a:solidFill>
                <a:schemeClr val="dk1"/>
              </a:solidFill>
              <a:latin typeface="Calibri"/>
              <a:ea typeface="Calibri"/>
              <a:cs typeface="Calibri"/>
              <a:sym typeface="Calibri"/>
            </a:endParaRPr>
          </a:p>
        </p:txBody>
      </p:sp>
      <p:sp>
        <p:nvSpPr>
          <p:cNvPr id="53" name="Shape 53"/>
          <p:cNvSpPr/>
          <p:nvPr/>
        </p:nvSpPr>
        <p:spPr>
          <a:xfrm>
            <a:off x="4192988" y="785041"/>
            <a:ext cx="111900" cy="106200"/>
          </a:xfrm>
          <a:prstGeom prst="triangle">
            <a:avLst>
              <a:gd name="adj" fmla="val 50000"/>
            </a:avLst>
          </a:prstGeom>
          <a:solidFill>
            <a:schemeClr val="accent1"/>
          </a:solidFill>
          <a:ln>
            <a:noFill/>
          </a:ln>
        </p:spPr>
        <p:txBody>
          <a:bodyPr spcFirstLastPara="1" wrap="square" lIns="78200" tIns="39075" rIns="78200" bIns="390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 name="Shape 54"/>
          <p:cNvSpPr txBox="1"/>
          <p:nvPr/>
        </p:nvSpPr>
        <p:spPr>
          <a:xfrm>
            <a:off x="3969129" y="1462826"/>
            <a:ext cx="559800" cy="237000"/>
          </a:xfrm>
          <a:prstGeom prst="rect">
            <a:avLst/>
          </a:prstGeom>
          <a:noFill/>
          <a:ln>
            <a:noFill/>
          </a:ln>
        </p:spPr>
        <p:txBody>
          <a:bodyPr spcFirstLastPara="1" wrap="square" lIns="153950" tIns="39075" rIns="153950" bIns="39075" anchor="t" anchorCtr="0">
            <a:noAutofit/>
          </a:bodyPr>
          <a:lstStyle/>
          <a:p>
            <a:pPr marL="0" marR="0" lvl="0" indent="0" algn="ctr" rtl="0">
              <a:spcBef>
                <a:spcPts val="0"/>
              </a:spcBef>
              <a:spcAft>
                <a:spcPts val="0"/>
              </a:spcAft>
              <a:buNone/>
            </a:pPr>
            <a:r>
              <a:rPr lang="en" sz="1000" b="1" i="0" u="none" strike="noStrike" cap="none">
                <a:solidFill>
                  <a:schemeClr val="dk1"/>
                </a:solidFill>
                <a:latin typeface="Calibri"/>
                <a:ea typeface="Calibri"/>
                <a:cs typeface="Calibri"/>
                <a:sym typeface="Calibri"/>
              </a:rPr>
              <a:t>3,80</a:t>
            </a:r>
            <a:endParaRPr sz="1000" b="1" i="0" u="none" strike="noStrike" cap="none">
              <a:solidFill>
                <a:schemeClr val="dk1"/>
              </a:solidFill>
              <a:latin typeface="Calibri"/>
              <a:ea typeface="Calibri"/>
              <a:cs typeface="Calibri"/>
              <a:sym typeface="Calibri"/>
            </a:endParaRPr>
          </a:p>
        </p:txBody>
      </p:sp>
      <p:sp>
        <p:nvSpPr>
          <p:cNvPr id="55" name="Shape 55"/>
          <p:cNvSpPr/>
          <p:nvPr/>
        </p:nvSpPr>
        <p:spPr>
          <a:xfrm>
            <a:off x="4192988" y="1391673"/>
            <a:ext cx="111900" cy="106200"/>
          </a:xfrm>
          <a:prstGeom prst="triangle">
            <a:avLst>
              <a:gd name="adj" fmla="val 50000"/>
            </a:avLst>
          </a:prstGeom>
          <a:solidFill>
            <a:schemeClr val="accent1"/>
          </a:solidFill>
          <a:ln>
            <a:noFill/>
          </a:ln>
        </p:spPr>
        <p:txBody>
          <a:bodyPr spcFirstLastPara="1" wrap="square" lIns="78200" tIns="39075" rIns="78200" bIns="390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 name="Shape 56"/>
          <p:cNvSpPr txBox="1"/>
          <p:nvPr/>
        </p:nvSpPr>
        <p:spPr>
          <a:xfrm>
            <a:off x="3969129" y="2633362"/>
            <a:ext cx="559800" cy="237000"/>
          </a:xfrm>
          <a:prstGeom prst="rect">
            <a:avLst/>
          </a:prstGeom>
          <a:noFill/>
          <a:ln>
            <a:noFill/>
          </a:ln>
        </p:spPr>
        <p:txBody>
          <a:bodyPr spcFirstLastPara="1" wrap="square" lIns="153950" tIns="39075" rIns="153950" bIns="39075" anchor="t" anchorCtr="0">
            <a:noAutofit/>
          </a:bodyPr>
          <a:lstStyle/>
          <a:p>
            <a:pPr marL="0" marR="0" lvl="0" indent="0" algn="ctr" rtl="0">
              <a:spcBef>
                <a:spcPts val="0"/>
              </a:spcBef>
              <a:spcAft>
                <a:spcPts val="0"/>
              </a:spcAft>
              <a:buNone/>
            </a:pPr>
            <a:r>
              <a:rPr lang="en" sz="1000" b="1" i="0" u="none" strike="noStrike" cap="none">
                <a:solidFill>
                  <a:schemeClr val="dk1"/>
                </a:solidFill>
                <a:latin typeface="Calibri"/>
                <a:ea typeface="Calibri"/>
                <a:cs typeface="Calibri"/>
                <a:sym typeface="Calibri"/>
              </a:rPr>
              <a:t>0</a:t>
            </a:r>
            <a:endParaRPr sz="1000" b="1" i="0" u="none" strike="noStrike" cap="none">
              <a:solidFill>
                <a:schemeClr val="dk1"/>
              </a:solidFill>
              <a:latin typeface="Calibri"/>
              <a:ea typeface="Calibri"/>
              <a:cs typeface="Calibri"/>
              <a:sym typeface="Calibri"/>
            </a:endParaRPr>
          </a:p>
        </p:txBody>
      </p:sp>
      <p:sp>
        <p:nvSpPr>
          <p:cNvPr id="57" name="Shape 57"/>
          <p:cNvSpPr/>
          <p:nvPr/>
        </p:nvSpPr>
        <p:spPr>
          <a:xfrm>
            <a:off x="4192988" y="2562210"/>
            <a:ext cx="111900" cy="106200"/>
          </a:xfrm>
          <a:prstGeom prst="triangle">
            <a:avLst>
              <a:gd name="adj" fmla="val 50000"/>
            </a:avLst>
          </a:prstGeom>
          <a:solidFill>
            <a:schemeClr val="accent1"/>
          </a:solidFill>
          <a:ln>
            <a:noFill/>
          </a:ln>
        </p:spPr>
        <p:txBody>
          <a:bodyPr spcFirstLastPara="1" wrap="square" lIns="78200" tIns="39075" rIns="78200" bIns="390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 name="Shape 58"/>
          <p:cNvSpPr txBox="1"/>
          <p:nvPr/>
        </p:nvSpPr>
        <p:spPr>
          <a:xfrm>
            <a:off x="3956255" y="4481578"/>
            <a:ext cx="559800" cy="237000"/>
          </a:xfrm>
          <a:prstGeom prst="rect">
            <a:avLst/>
          </a:prstGeom>
          <a:noFill/>
          <a:ln>
            <a:noFill/>
          </a:ln>
        </p:spPr>
        <p:txBody>
          <a:bodyPr spcFirstLastPara="1" wrap="square" lIns="153950" tIns="39075" rIns="153950" bIns="39075" anchor="t" anchorCtr="0">
            <a:noAutofit/>
          </a:bodyPr>
          <a:lstStyle/>
          <a:p>
            <a:pPr marL="0" marR="0" lvl="0" indent="0" algn="ctr" rtl="0">
              <a:spcBef>
                <a:spcPts val="0"/>
              </a:spcBef>
              <a:spcAft>
                <a:spcPts val="0"/>
              </a:spcAft>
              <a:buNone/>
            </a:pPr>
            <a:r>
              <a:rPr lang="en" sz="1000" b="1" i="0" u="none" strike="noStrike" cap="none">
                <a:solidFill>
                  <a:schemeClr val="dk1"/>
                </a:solidFill>
                <a:latin typeface="Calibri"/>
                <a:ea typeface="Calibri"/>
                <a:cs typeface="Calibri"/>
                <a:sym typeface="Calibri"/>
              </a:rPr>
              <a:t>7,20</a:t>
            </a:r>
            <a:endParaRPr sz="1000" b="1" i="0" u="none" strike="noStrike" cap="none">
              <a:solidFill>
                <a:schemeClr val="dk1"/>
              </a:solidFill>
              <a:latin typeface="Calibri"/>
              <a:ea typeface="Calibri"/>
              <a:cs typeface="Calibri"/>
              <a:sym typeface="Calibri"/>
            </a:endParaRPr>
          </a:p>
        </p:txBody>
      </p:sp>
      <p:sp>
        <p:nvSpPr>
          <p:cNvPr id="59" name="Shape 59"/>
          <p:cNvSpPr/>
          <p:nvPr/>
        </p:nvSpPr>
        <p:spPr>
          <a:xfrm rot="10800000">
            <a:off x="4180167" y="4682820"/>
            <a:ext cx="111900" cy="106200"/>
          </a:xfrm>
          <a:prstGeom prst="triangle">
            <a:avLst>
              <a:gd name="adj" fmla="val 50000"/>
            </a:avLst>
          </a:prstGeom>
          <a:solidFill>
            <a:schemeClr val="accent1"/>
          </a:solidFill>
          <a:ln>
            <a:noFill/>
          </a:ln>
        </p:spPr>
        <p:txBody>
          <a:bodyPr spcFirstLastPara="1" wrap="square" lIns="78200" tIns="39075" rIns="78200" bIns="390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 name="Shape 60"/>
          <p:cNvSpPr txBox="1"/>
          <p:nvPr/>
        </p:nvSpPr>
        <p:spPr>
          <a:xfrm>
            <a:off x="446612" y="785041"/>
            <a:ext cx="4064400" cy="6066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600" b="1" i="0" u="none" strike="noStrike" cap="none">
                <a:solidFill>
                  <a:srgbClr val="60912B"/>
                </a:solidFill>
                <a:latin typeface="Calibri"/>
                <a:ea typeface="Calibri"/>
                <a:cs typeface="Calibri"/>
                <a:sym typeface="Calibri"/>
              </a:rPr>
              <a:t>Führungslinien</a:t>
            </a:r>
            <a:endParaRPr sz="1600" b="1" i="0" u="none" strike="noStrike" cap="none">
              <a:solidFill>
                <a:srgbClr val="60912B"/>
              </a:solidFill>
              <a:latin typeface="Calibri"/>
              <a:ea typeface="Calibri"/>
              <a:cs typeface="Calibri"/>
              <a:sym typeface="Calibri"/>
            </a:endParaRPr>
          </a:p>
        </p:txBody>
      </p:sp>
      <p:sp>
        <p:nvSpPr>
          <p:cNvPr id="61" name="Shape 61"/>
          <p:cNvSpPr txBox="1">
            <a:spLocks noGrp="1"/>
          </p:cNvSpPr>
          <p:nvPr>
            <p:ph type="body" idx="1"/>
          </p:nvPr>
        </p:nvSpPr>
        <p:spPr>
          <a:xfrm>
            <a:off x="446612" y="1400307"/>
            <a:ext cx="8250900" cy="3388800"/>
          </a:xfrm>
          <a:prstGeom prst="rect">
            <a:avLst/>
          </a:prstGeom>
          <a:noFill/>
          <a:ln>
            <a:noFill/>
          </a:ln>
        </p:spPr>
        <p:txBody>
          <a:bodyPr spcFirstLastPara="1" wrap="square" lIns="78200" tIns="78200" rIns="78200" bIns="78200" anchor="t" anchorCtr="0"/>
          <a:lstStyle>
            <a:lvl1pPr marL="457200" lvl="0" indent="-228600" rtl="0">
              <a:lnSpc>
                <a:spcPct val="120000"/>
              </a:lnSpc>
              <a:spcBef>
                <a:spcPts val="0"/>
              </a:spcBef>
              <a:spcAft>
                <a:spcPts val="0"/>
              </a:spcAft>
              <a:buClr>
                <a:schemeClr val="dk2"/>
              </a:buClr>
              <a:buSzPts val="1200"/>
              <a:buFont typeface="Arial"/>
              <a:buNone/>
              <a:defRPr sz="1400">
                <a:latin typeface="Calibri"/>
                <a:ea typeface="Calibri"/>
                <a:cs typeface="Calibri"/>
                <a:sym typeface="Calibri"/>
              </a:defRPr>
            </a:lvl1pPr>
            <a:lvl2pPr marL="914400" lvl="1"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2pPr>
            <a:lvl3pPr marL="1371600" lvl="2"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3pPr>
            <a:lvl4pPr marL="1828800" lvl="3"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4pPr>
            <a:lvl5pPr marL="2286000" lvl="4"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5pPr>
            <a:lvl6pPr marL="2743200" lvl="5" indent="-304800" rtl="0">
              <a:spcBef>
                <a:spcPts val="500"/>
              </a:spcBef>
              <a:spcAft>
                <a:spcPts val="0"/>
              </a:spcAft>
              <a:buSzPts val="1200"/>
              <a:buChar char="■"/>
              <a:defRPr sz="2000">
                <a:solidFill>
                  <a:schemeClr val="dk1"/>
                </a:solidFill>
                <a:latin typeface="Calibri"/>
                <a:ea typeface="Calibri"/>
                <a:cs typeface="Calibri"/>
                <a:sym typeface="Calibri"/>
              </a:defRPr>
            </a:lvl6pPr>
            <a:lvl7pPr marL="3200400" lvl="6" indent="-304800" rtl="0">
              <a:spcBef>
                <a:spcPts val="0"/>
              </a:spcBef>
              <a:spcAft>
                <a:spcPts val="0"/>
              </a:spcAft>
              <a:buSzPts val="1200"/>
              <a:buChar char="●"/>
              <a:defRPr sz="2000">
                <a:solidFill>
                  <a:schemeClr val="dk1"/>
                </a:solidFill>
                <a:latin typeface="Calibri"/>
                <a:ea typeface="Calibri"/>
                <a:cs typeface="Calibri"/>
                <a:sym typeface="Calibri"/>
              </a:defRPr>
            </a:lvl7pPr>
            <a:lvl8pPr marL="3657600" lvl="7" indent="-304800" rtl="0">
              <a:spcBef>
                <a:spcPts val="0"/>
              </a:spcBef>
              <a:spcAft>
                <a:spcPts val="0"/>
              </a:spcAft>
              <a:buSzPts val="1200"/>
              <a:buChar char="○"/>
              <a:defRPr sz="2000">
                <a:solidFill>
                  <a:schemeClr val="dk1"/>
                </a:solidFill>
                <a:latin typeface="Calibri"/>
                <a:ea typeface="Calibri"/>
                <a:cs typeface="Calibri"/>
                <a:sym typeface="Calibri"/>
              </a:defRPr>
            </a:lvl8pPr>
            <a:lvl9pPr marL="4114800" lvl="8" indent="-304800" rtl="0">
              <a:spcBef>
                <a:spcPts val="0"/>
              </a:spcBef>
              <a:spcAft>
                <a:spcPts val="0"/>
              </a:spcAft>
              <a:buSzPts val="1200"/>
              <a:buChar char="■"/>
              <a:defRPr sz="2000">
                <a:solidFill>
                  <a:schemeClr val="dk1"/>
                </a:solidFill>
                <a:latin typeface="Calibri"/>
                <a:ea typeface="Calibri"/>
                <a:cs typeface="Calibri"/>
                <a:sym typeface="Calibri"/>
              </a:defRPr>
            </a:lvl9pPr>
          </a:lstStyle>
          <a:p>
            <a:endParaRPr/>
          </a:p>
        </p:txBody>
      </p:sp>
      <p:sp>
        <p:nvSpPr>
          <p:cNvPr id="62" name="Shape 62"/>
          <p:cNvSpPr txBox="1">
            <a:spLocks noGrp="1"/>
          </p:cNvSpPr>
          <p:nvPr>
            <p:ph type="body" idx="2"/>
          </p:nvPr>
        </p:nvSpPr>
        <p:spPr>
          <a:xfrm>
            <a:off x="446612" y="507968"/>
            <a:ext cx="8250900" cy="277200"/>
          </a:xfrm>
          <a:prstGeom prst="rect">
            <a:avLst/>
          </a:prstGeom>
          <a:noFill/>
          <a:ln>
            <a:noFill/>
          </a:ln>
        </p:spPr>
        <p:txBody>
          <a:bodyPr spcFirstLastPara="1" wrap="square" lIns="78200" tIns="78200" rIns="78200" bIns="78200" anchor="t" anchorCtr="0"/>
          <a:lstStyle>
            <a:lvl1pPr marL="457200" lvl="0" indent="-304800" rtl="0">
              <a:spcBef>
                <a:spcPts val="0"/>
              </a:spcBef>
              <a:spcAft>
                <a:spcPts val="0"/>
              </a:spcAft>
              <a:buSzPts val="1200"/>
              <a:buChar char="●"/>
              <a:defRPr sz="1200">
                <a:solidFill>
                  <a:srgbClr val="7F7F7F"/>
                </a:solidFill>
              </a:defRPr>
            </a:lvl1pPr>
            <a:lvl2pPr marL="914400" lvl="1" indent="-304800" rtl="0">
              <a:spcBef>
                <a:spcPts val="0"/>
              </a:spcBef>
              <a:spcAft>
                <a:spcPts val="0"/>
              </a:spcAft>
              <a:buSzPts val="1200"/>
              <a:buChar char="○"/>
              <a:defRPr sz="2800">
                <a:solidFill>
                  <a:schemeClr val="dk1"/>
                </a:solidFill>
                <a:latin typeface="Calibri"/>
                <a:ea typeface="Calibri"/>
                <a:cs typeface="Calibri"/>
                <a:sym typeface="Calibri"/>
              </a:defRPr>
            </a:lvl2pPr>
            <a:lvl3pPr marL="1371600" lvl="2" indent="-304800" rtl="0">
              <a:spcBef>
                <a:spcPts val="0"/>
              </a:spcBef>
              <a:spcAft>
                <a:spcPts val="0"/>
              </a:spcAft>
              <a:buSzPts val="1200"/>
              <a:buChar char="■"/>
              <a:defRPr sz="2400">
                <a:solidFill>
                  <a:schemeClr val="dk1"/>
                </a:solidFill>
                <a:latin typeface="Calibri"/>
                <a:ea typeface="Calibri"/>
                <a:cs typeface="Calibri"/>
                <a:sym typeface="Calibri"/>
              </a:defRPr>
            </a:lvl3pPr>
            <a:lvl4pPr marL="1828800" lvl="3" indent="-304800" rtl="0">
              <a:spcBef>
                <a:spcPts val="0"/>
              </a:spcBef>
              <a:spcAft>
                <a:spcPts val="0"/>
              </a:spcAft>
              <a:buSzPts val="1200"/>
              <a:buChar char="●"/>
              <a:defRPr sz="2000">
                <a:solidFill>
                  <a:schemeClr val="dk1"/>
                </a:solidFill>
                <a:latin typeface="Calibri"/>
                <a:ea typeface="Calibri"/>
                <a:cs typeface="Calibri"/>
                <a:sym typeface="Calibri"/>
              </a:defRPr>
            </a:lvl4pPr>
            <a:lvl5pPr marL="2286000" lvl="4" indent="-304800" rtl="0">
              <a:spcBef>
                <a:spcPts val="0"/>
              </a:spcBef>
              <a:spcAft>
                <a:spcPts val="0"/>
              </a:spcAft>
              <a:buSzPts val="1200"/>
              <a:buChar char="○"/>
              <a:defRPr sz="2000">
                <a:solidFill>
                  <a:schemeClr val="dk1"/>
                </a:solidFill>
                <a:latin typeface="Calibri"/>
                <a:ea typeface="Calibri"/>
                <a:cs typeface="Calibri"/>
                <a:sym typeface="Calibri"/>
              </a:defRPr>
            </a:lvl5pPr>
            <a:lvl6pPr marL="2743200" lvl="5" indent="-304800" rtl="0">
              <a:spcBef>
                <a:spcPts val="0"/>
              </a:spcBef>
              <a:spcAft>
                <a:spcPts val="0"/>
              </a:spcAft>
              <a:buSzPts val="1200"/>
              <a:buChar char="■"/>
              <a:defRPr sz="2000">
                <a:solidFill>
                  <a:schemeClr val="dk1"/>
                </a:solidFill>
                <a:latin typeface="Calibri"/>
                <a:ea typeface="Calibri"/>
                <a:cs typeface="Calibri"/>
                <a:sym typeface="Calibri"/>
              </a:defRPr>
            </a:lvl6pPr>
            <a:lvl7pPr marL="3200400" lvl="6" indent="-304800" rtl="0">
              <a:spcBef>
                <a:spcPts val="0"/>
              </a:spcBef>
              <a:spcAft>
                <a:spcPts val="0"/>
              </a:spcAft>
              <a:buSzPts val="1200"/>
              <a:buChar char="●"/>
              <a:defRPr sz="2000">
                <a:solidFill>
                  <a:schemeClr val="dk1"/>
                </a:solidFill>
                <a:latin typeface="Calibri"/>
                <a:ea typeface="Calibri"/>
                <a:cs typeface="Calibri"/>
                <a:sym typeface="Calibri"/>
              </a:defRPr>
            </a:lvl7pPr>
            <a:lvl8pPr marL="3657600" lvl="7" indent="-304800" rtl="0">
              <a:spcBef>
                <a:spcPts val="0"/>
              </a:spcBef>
              <a:spcAft>
                <a:spcPts val="0"/>
              </a:spcAft>
              <a:buSzPts val="1200"/>
              <a:buChar char="○"/>
              <a:defRPr sz="2000">
                <a:solidFill>
                  <a:schemeClr val="dk1"/>
                </a:solidFill>
                <a:latin typeface="Calibri"/>
                <a:ea typeface="Calibri"/>
                <a:cs typeface="Calibri"/>
                <a:sym typeface="Calibri"/>
              </a:defRPr>
            </a:lvl8pPr>
            <a:lvl9pPr marL="4114800" lvl="8" indent="-304800" rtl="0">
              <a:spcBef>
                <a:spcPts val="0"/>
              </a:spcBef>
              <a:spcAft>
                <a:spcPts val="0"/>
              </a:spcAft>
              <a:buSzPts val="1200"/>
              <a:buChar char="■"/>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Shape 6" descr="E:\HG_evosoft_PPT_16_9.jpg"/>
          <p:cNvPicPr preferRelativeResize="0"/>
          <p:nvPr/>
        </p:nvPicPr>
        <p:blipFill rotWithShape="1">
          <a:blip r:embed="rId8">
            <a:alphaModFix/>
          </a:blip>
          <a:srcRect/>
          <a:stretch/>
        </p:blipFill>
        <p:spPr>
          <a:xfrm>
            <a:off x="0" y="0"/>
            <a:ext cx="9142800" cy="5142300"/>
          </a:xfrm>
          <a:prstGeom prst="rect">
            <a:avLst/>
          </a:prstGeom>
          <a:noFill/>
          <a:ln>
            <a:noFill/>
          </a:ln>
        </p:spPr>
      </p:pic>
      <p:sp>
        <p:nvSpPr>
          <p:cNvPr id="7" name="Shape 7"/>
          <p:cNvSpPr txBox="1"/>
          <p:nvPr/>
        </p:nvSpPr>
        <p:spPr>
          <a:xfrm>
            <a:off x="446612" y="4793864"/>
            <a:ext cx="3344400" cy="351300"/>
          </a:xfrm>
          <a:prstGeom prst="rect">
            <a:avLst/>
          </a:prstGeom>
          <a:noFill/>
          <a:ln>
            <a:noFill/>
          </a:ln>
        </p:spPr>
        <p:txBody>
          <a:bodyPr spcFirstLastPara="1" wrap="square" lIns="0" tIns="45725" rIns="91425" bIns="45725" anchor="ctr" anchorCtr="0">
            <a:noAutofit/>
          </a:bodyPr>
          <a:lstStyle/>
          <a:p>
            <a:pPr marL="0" marR="0" lvl="0" indent="0" algn="l" rtl="0">
              <a:spcBef>
                <a:spcPts val="0"/>
              </a:spcBef>
              <a:spcAft>
                <a:spcPts val="0"/>
              </a:spcAft>
              <a:buNone/>
            </a:pPr>
            <a:r>
              <a:rPr lang="en" sz="800" b="0" i="0" u="none" strike="noStrike" cap="none">
                <a:solidFill>
                  <a:srgbClr val="7F7F7F"/>
                </a:solidFill>
                <a:latin typeface="Calibri"/>
                <a:ea typeface="Calibri"/>
                <a:cs typeface="Calibri"/>
                <a:sym typeface="Calibri"/>
              </a:rPr>
              <a:t>© Evosoft Hungary 201</a:t>
            </a:r>
            <a:r>
              <a:rPr lang="en" sz="800">
                <a:solidFill>
                  <a:srgbClr val="7F7F7F"/>
                </a:solidFill>
                <a:latin typeface="Calibri"/>
                <a:ea typeface="Calibri"/>
                <a:cs typeface="Calibri"/>
                <a:sym typeface="Calibri"/>
              </a:rPr>
              <a:t>8</a:t>
            </a:r>
            <a:r>
              <a:rPr lang="en" sz="800" b="0" i="0" u="none" strike="noStrike" cap="none">
                <a:solidFill>
                  <a:srgbClr val="7F7F7F"/>
                </a:solidFill>
                <a:latin typeface="Calibri"/>
                <a:ea typeface="Calibri"/>
                <a:cs typeface="Calibri"/>
                <a:sym typeface="Calibri"/>
              </a:rPr>
              <a:t> | </a:t>
            </a:r>
            <a:r>
              <a:rPr lang="en" sz="800">
                <a:solidFill>
                  <a:srgbClr val="7F7F7F"/>
                </a:solidFill>
                <a:latin typeface="Calibri"/>
                <a:ea typeface="Calibri"/>
                <a:cs typeface="Calibri"/>
                <a:sym typeface="Calibri"/>
              </a:rPr>
              <a:t>Ease your life with TDD</a:t>
            </a:r>
            <a:endParaRPr sz="800">
              <a:solidFill>
                <a:srgbClr val="7F7F7F"/>
              </a:solidFill>
              <a:latin typeface="Calibri"/>
              <a:ea typeface="Calibri"/>
              <a:cs typeface="Calibri"/>
              <a:sym typeface="Calibri"/>
            </a:endParaRPr>
          </a:p>
        </p:txBody>
      </p:sp>
      <p:sp>
        <p:nvSpPr>
          <p:cNvPr id="8" name="Shape 8"/>
          <p:cNvSpPr txBox="1"/>
          <p:nvPr/>
        </p:nvSpPr>
        <p:spPr>
          <a:xfrm>
            <a:off x="4572001" y="4804009"/>
            <a:ext cx="2376300" cy="339600"/>
          </a:xfrm>
          <a:prstGeom prst="rect">
            <a:avLst/>
          </a:prstGeom>
          <a:noFill/>
          <a:ln>
            <a:noFill/>
          </a:ln>
        </p:spPr>
        <p:txBody>
          <a:bodyPr spcFirstLastPara="1" wrap="square" lIns="91425" tIns="45725" rIns="91425" bIns="45725" anchor="ctr" anchorCtr="0">
            <a:noAutofit/>
          </a:bodyPr>
          <a:lstStyle/>
          <a:p>
            <a:pPr marL="0" marR="0" lvl="0" indent="0" algn="ctr" rtl="0">
              <a:spcBef>
                <a:spcPts val="0"/>
              </a:spcBef>
              <a:spcAft>
                <a:spcPts val="0"/>
              </a:spcAft>
              <a:buNone/>
            </a:pPr>
            <a:endParaRPr sz="800" b="0" i="0" u="none" strike="noStrike" cap="none">
              <a:solidFill>
                <a:srgbClr val="7F7F7F"/>
              </a:solidFill>
              <a:latin typeface="Calibri"/>
              <a:ea typeface="Calibri"/>
              <a:cs typeface="Calibri"/>
              <a:sym typeface="Calibri"/>
            </a:endParaRPr>
          </a:p>
        </p:txBody>
      </p:sp>
      <p:sp>
        <p:nvSpPr>
          <p:cNvPr id="9" name="Shape 9"/>
          <p:cNvSpPr txBox="1"/>
          <p:nvPr/>
        </p:nvSpPr>
        <p:spPr>
          <a:xfrm>
            <a:off x="8172400" y="4804009"/>
            <a:ext cx="525000" cy="339600"/>
          </a:xfrm>
          <a:prstGeom prst="rect">
            <a:avLst/>
          </a:prstGeom>
          <a:noFill/>
          <a:ln>
            <a:noFill/>
          </a:ln>
        </p:spPr>
        <p:txBody>
          <a:bodyPr spcFirstLastPara="1" wrap="square" lIns="91425" tIns="45725" rIns="0" bIns="45725"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rgbClr val="7F7F7F"/>
                </a:solidFill>
                <a:latin typeface="Calibri"/>
                <a:ea typeface="Calibri"/>
                <a:cs typeface="Calibri"/>
                <a:sym typeface="Calibri"/>
              </a:rPr>
              <a:t>‹#›</a:t>
            </a:fld>
            <a:endParaRPr sz="800" b="0" i="0" u="none" strike="noStrike" cap="none">
              <a:solidFill>
                <a:srgbClr val="7F7F7F"/>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domahidizoltan/presentation-ease-your-life-with-tdd"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8" Type="http://schemas.openxmlformats.org/officeDocument/2006/relationships/hyperlink" Target="https://www.slideshare.net/haochenglee/test-driven-developmentcontinuousintegration" TargetMode="External"/><Relationship Id="rId3" Type="http://schemas.openxmlformats.org/officeDocument/2006/relationships/hyperlink" Target="https://en.wikipedia.org/wiki/Software_testing" TargetMode="External"/><Relationship Id="rId7" Type="http://schemas.openxmlformats.org/officeDocument/2006/relationships/hyperlink" Target="https://www.slideshare.net/guestc8093a6/test-driven-development-1000421"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hyperlink" Target="http://agiledata.org/essays/tdd.html" TargetMode="External"/><Relationship Id="rId5" Type="http://schemas.openxmlformats.org/officeDocument/2006/relationships/hyperlink" Target="https://www.slideshare.net/lemiorhan/the-engines-of-software-development-testing-and-test-driven-development/" TargetMode="External"/><Relationship Id="rId10" Type="http://schemas.openxmlformats.org/officeDocument/2006/relationships/image" Target="../media/image36.png"/><Relationship Id="rId4" Type="http://schemas.openxmlformats.org/officeDocument/2006/relationships/hyperlink" Target="https://martinfowler.com/articles/microservice-testing" TargetMode="External"/><Relationship Id="rId9" Type="http://schemas.openxmlformats.org/officeDocument/2006/relationships/hyperlink" Target="https://en.wikipedia.org/wiki/Test-driven_development"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mailto:Zoltan.Domahidi@evosoft.com"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Shape 68"/>
          <p:cNvPicPr preferRelativeResize="0"/>
          <p:nvPr/>
        </p:nvPicPr>
        <p:blipFill>
          <a:blip r:embed="rId3">
            <a:alphaModFix/>
          </a:blip>
          <a:stretch>
            <a:fillRect/>
          </a:stretch>
        </p:blipFill>
        <p:spPr>
          <a:xfrm>
            <a:off x="0" y="-475637"/>
            <a:ext cx="9144000" cy="6094764"/>
          </a:xfrm>
          <a:prstGeom prst="rect">
            <a:avLst/>
          </a:prstGeom>
          <a:noFill/>
          <a:ln>
            <a:noFill/>
          </a:ln>
        </p:spPr>
      </p:pic>
      <p:sp>
        <p:nvSpPr>
          <p:cNvPr id="69" name="Shape 69"/>
          <p:cNvSpPr txBox="1"/>
          <p:nvPr/>
        </p:nvSpPr>
        <p:spPr>
          <a:xfrm>
            <a:off x="619350" y="536800"/>
            <a:ext cx="5897400" cy="933600"/>
          </a:xfrm>
          <a:prstGeom prst="rect">
            <a:avLst/>
          </a:prstGeom>
          <a:noFill/>
          <a:ln>
            <a:noFill/>
          </a:ln>
          <a:effectLst>
            <a:outerShdw blurRad="100013" dist="57150" dir="3900000" algn="bl" rotWithShape="0">
              <a:srgbClr val="000000">
                <a:alpha val="29000"/>
              </a:srgbClr>
            </a:outerShdw>
          </a:effectLst>
        </p:spPr>
        <p:txBody>
          <a:bodyPr spcFirstLastPara="1" wrap="square" lIns="91425" tIns="91425" rIns="91425" bIns="91425" anchor="t" anchorCtr="0">
            <a:noAutofit/>
          </a:bodyPr>
          <a:lstStyle/>
          <a:p>
            <a:pPr marL="0" lvl="0" indent="0">
              <a:spcBef>
                <a:spcPts val="0"/>
              </a:spcBef>
              <a:spcAft>
                <a:spcPts val="0"/>
              </a:spcAft>
              <a:buNone/>
            </a:pPr>
            <a:r>
              <a:rPr lang="en" sz="4800" b="1" i="1">
                <a:solidFill>
                  <a:srgbClr val="FFFFFF"/>
                </a:solidFill>
                <a:latin typeface="Caveat"/>
                <a:ea typeface="Caveat"/>
                <a:cs typeface="Caveat"/>
                <a:sym typeface="Caveat"/>
              </a:rPr>
              <a:t>Ease your life with T.D.D.</a:t>
            </a:r>
            <a:endParaRPr sz="4800" b="1" i="1">
              <a:solidFill>
                <a:srgbClr val="FFFFFF"/>
              </a:solidFill>
              <a:latin typeface="Caveat"/>
              <a:ea typeface="Caveat"/>
              <a:cs typeface="Caveat"/>
              <a:sym typeface="Cave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r>
              <a:rPr lang="en" sz="1400" b="1">
                <a:latin typeface="Calibri"/>
                <a:ea typeface="Calibri"/>
                <a:cs typeface="Calibri"/>
                <a:sym typeface="Calibri"/>
              </a:rPr>
              <a:t>Types of testing</a:t>
            </a:r>
            <a:endParaRPr sz="1400" b="1" i="0" u="none" strike="noStrike" cap="none">
              <a:solidFill>
                <a:srgbClr val="FFFF00"/>
              </a:solidFill>
              <a:latin typeface="Calibri"/>
              <a:ea typeface="Calibri"/>
              <a:cs typeface="Calibri"/>
              <a:sym typeface="Calibri"/>
            </a:endParaRPr>
          </a:p>
        </p:txBody>
      </p:sp>
      <p:sp>
        <p:nvSpPr>
          <p:cNvPr id="139" name="Shape 139"/>
          <p:cNvSpPr txBox="1">
            <a:spLocks noGrp="1"/>
          </p:cNvSpPr>
          <p:nvPr>
            <p:ph type="body" idx="1"/>
          </p:nvPr>
        </p:nvSpPr>
        <p:spPr>
          <a:xfrm>
            <a:off x="446600" y="980375"/>
            <a:ext cx="8250900" cy="3897600"/>
          </a:xfrm>
          <a:prstGeom prst="rect">
            <a:avLst/>
          </a:prstGeom>
          <a:noFill/>
          <a:ln>
            <a:noFill/>
          </a:ln>
        </p:spPr>
        <p:txBody>
          <a:bodyPr spcFirstLastPara="1" wrap="square" lIns="0" tIns="45725" rIns="91425" bIns="45725" anchor="t" anchorCtr="0">
            <a:noAutofit/>
          </a:bodyPr>
          <a:lstStyle/>
          <a:p>
            <a:pPr marL="0" lvl="0" indent="-25400" rtl="0">
              <a:lnSpc>
                <a:spcPct val="180000"/>
              </a:lnSpc>
              <a:spcBef>
                <a:spcPts val="0"/>
              </a:spcBef>
              <a:spcAft>
                <a:spcPts val="0"/>
              </a:spcAft>
              <a:buClr>
                <a:srgbClr val="60912B"/>
              </a:buClr>
              <a:buSzPts val="1800"/>
              <a:buFont typeface="Noto Sans Symbols"/>
              <a:buChar char="▪"/>
            </a:pPr>
            <a:r>
              <a:rPr lang="en" sz="1800" dirty="0">
                <a:solidFill>
                  <a:schemeClr val="dk1"/>
                </a:solidFill>
              </a:rPr>
              <a:t>  Integration tests</a:t>
            </a:r>
            <a:endParaRPr sz="1800" dirty="0">
              <a:solidFill>
                <a:schemeClr val="dk1"/>
              </a:solidFill>
            </a:endParaRPr>
          </a:p>
        </p:txBody>
      </p:sp>
      <p:sp>
        <p:nvSpPr>
          <p:cNvPr id="140" name="Shape 140"/>
          <p:cNvSpPr txBox="1">
            <a:spLocks noGrp="1"/>
          </p:cNvSpPr>
          <p:nvPr>
            <p:ph type="body" idx="1"/>
          </p:nvPr>
        </p:nvSpPr>
        <p:spPr>
          <a:xfrm>
            <a:off x="1005354" y="1423987"/>
            <a:ext cx="7862400" cy="1721727"/>
          </a:xfrm>
          <a:prstGeom prst="rect">
            <a:avLst/>
          </a:prstGeom>
          <a:noFill/>
          <a:ln>
            <a:noFill/>
          </a:ln>
        </p:spPr>
        <p:txBody>
          <a:bodyPr spcFirstLastPara="1" wrap="square" lIns="0" tIns="45725" rIns="91425" bIns="45725" anchor="t" anchorCtr="0">
            <a:noAutofit/>
          </a:bodyPr>
          <a:lstStyle/>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a:t>
            </a:r>
            <a:r>
              <a:rPr lang="en" sz="1800" dirty="0">
                <a:solidFill>
                  <a:schemeClr val="dk1"/>
                </a:solidFill>
              </a:rPr>
              <a:t>individual modules are tested as a group</a:t>
            </a:r>
            <a:endParaRPr sz="1800" dirty="0">
              <a:solidFill>
                <a:schemeClr val="dk1"/>
              </a:solidFil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verify the communication paths and interactions between components</a:t>
            </a:r>
            <a:endParaRPr sz="1800" dirty="0">
              <a:solidFill>
                <a:schemeClr val="dk1"/>
              </a:solidFill>
              <a:latin typeface="Arial"/>
              <a:ea typeface="Arial"/>
              <a:cs typeface="Arial"/>
              <a:sym typeface="Aria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much slower than unit test</a:t>
            </a:r>
            <a:endParaRPr sz="1800" dirty="0">
              <a:solidFill>
                <a:schemeClr val="dk1"/>
              </a:solidFill>
              <a:latin typeface="Arial"/>
              <a:ea typeface="Arial"/>
              <a:cs typeface="Arial"/>
              <a:sym typeface="Aria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more complicated to set-up and debug</a:t>
            </a:r>
            <a:endParaRPr sz="1800" dirty="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r>
              <a:rPr lang="en" sz="1400" b="1">
                <a:latin typeface="Calibri"/>
                <a:ea typeface="Calibri"/>
                <a:cs typeface="Calibri"/>
                <a:sym typeface="Calibri"/>
              </a:rPr>
              <a:t>Types of testing</a:t>
            </a:r>
            <a:endParaRPr sz="1400" b="1" i="0" u="none" strike="noStrike" cap="none">
              <a:solidFill>
                <a:srgbClr val="FFFF00"/>
              </a:solidFill>
              <a:latin typeface="Calibri"/>
              <a:ea typeface="Calibri"/>
              <a:cs typeface="Calibri"/>
              <a:sym typeface="Calibri"/>
            </a:endParaRPr>
          </a:p>
        </p:txBody>
      </p:sp>
      <p:sp>
        <p:nvSpPr>
          <p:cNvPr id="147" name="Shape 147"/>
          <p:cNvSpPr txBox="1">
            <a:spLocks noGrp="1"/>
          </p:cNvSpPr>
          <p:nvPr>
            <p:ph type="body" idx="1"/>
          </p:nvPr>
        </p:nvSpPr>
        <p:spPr>
          <a:xfrm>
            <a:off x="446600" y="980375"/>
            <a:ext cx="8250900" cy="3897600"/>
          </a:xfrm>
          <a:prstGeom prst="rect">
            <a:avLst/>
          </a:prstGeom>
          <a:noFill/>
          <a:ln>
            <a:noFill/>
          </a:ln>
        </p:spPr>
        <p:txBody>
          <a:bodyPr spcFirstLastPara="1" wrap="square" lIns="0" tIns="45725" rIns="91425" bIns="45725" anchor="t" anchorCtr="0">
            <a:noAutofit/>
          </a:bodyPr>
          <a:lstStyle/>
          <a:p>
            <a:pPr marL="0" lvl="0" indent="-25400" rtl="0">
              <a:lnSpc>
                <a:spcPct val="180000"/>
              </a:lnSpc>
              <a:spcBef>
                <a:spcPts val="0"/>
              </a:spcBef>
              <a:spcAft>
                <a:spcPts val="0"/>
              </a:spcAft>
              <a:buClr>
                <a:srgbClr val="60912B"/>
              </a:buClr>
              <a:buSzPts val="1800"/>
              <a:buFont typeface="Noto Sans Symbols"/>
              <a:buChar char="▪"/>
            </a:pPr>
            <a:r>
              <a:rPr lang="en" sz="1800">
                <a:solidFill>
                  <a:schemeClr val="dk1"/>
                </a:solidFill>
              </a:rPr>
              <a:t>  Functional tests</a:t>
            </a:r>
            <a:endParaRPr sz="1800">
              <a:solidFill>
                <a:schemeClr val="dk1"/>
              </a:solidFill>
            </a:endParaRPr>
          </a:p>
        </p:txBody>
      </p:sp>
      <p:sp>
        <p:nvSpPr>
          <p:cNvPr id="148" name="Shape 148"/>
          <p:cNvSpPr txBox="1">
            <a:spLocks noGrp="1"/>
          </p:cNvSpPr>
          <p:nvPr>
            <p:ph type="body" idx="1"/>
          </p:nvPr>
        </p:nvSpPr>
        <p:spPr>
          <a:xfrm>
            <a:off x="1005354" y="1423987"/>
            <a:ext cx="7862400" cy="1721727"/>
          </a:xfrm>
          <a:prstGeom prst="rect">
            <a:avLst/>
          </a:prstGeom>
          <a:noFill/>
          <a:ln>
            <a:noFill/>
          </a:ln>
        </p:spPr>
        <p:txBody>
          <a:bodyPr spcFirstLastPara="1" wrap="square" lIns="0" tIns="45725" rIns="91425" bIns="45725" anchor="t" anchorCtr="0">
            <a:noAutofit/>
          </a:bodyPr>
          <a:lstStyle/>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a:t>
            </a:r>
            <a:r>
              <a:rPr lang="en" sz="1800" dirty="0">
                <a:solidFill>
                  <a:schemeClr val="dk1"/>
                </a:solidFill>
              </a:rPr>
              <a:t>check a particular feature for correctness</a:t>
            </a:r>
            <a:endParaRPr sz="1800" dirty="0">
              <a:solidFill>
                <a:schemeClr val="dk1"/>
              </a:solidFil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intermediate results are not relevant (it works or doesn’t)</a:t>
            </a:r>
            <a:endParaRPr sz="1800" dirty="0">
              <a:solidFill>
                <a:schemeClr val="dk1"/>
              </a:solidFill>
              <a:latin typeface="Arial"/>
              <a:ea typeface="Arial"/>
              <a:cs typeface="Arial"/>
              <a:sym typeface="Aria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a:t>
            </a:r>
            <a:r>
              <a:rPr lang="en" sz="1800" dirty="0">
                <a:solidFill>
                  <a:schemeClr val="dk1"/>
                </a:solidFill>
              </a:rPr>
              <a:t>internal program structure is rarely considered</a:t>
            </a:r>
            <a:endParaRPr sz="1800" dirty="0">
              <a:solidFill>
                <a:schemeClr val="dk1"/>
              </a:solidFill>
              <a:latin typeface="Arial"/>
              <a:ea typeface="Arial"/>
              <a:cs typeface="Arial"/>
              <a:sym typeface="Aria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required applications should be up and running (nothing is mocked)</a:t>
            </a:r>
            <a:endParaRPr sz="1800" dirty="0">
              <a:solidFill>
                <a:schemeClr val="dk1"/>
              </a:solidFill>
              <a:latin typeface="Arial"/>
              <a:ea typeface="Arial"/>
              <a:cs typeface="Arial"/>
              <a:sym typeface="Aria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verifies a program by checking against specifications</a:t>
            </a:r>
            <a:endParaRPr sz="1800" dirty="0">
              <a:solidFill>
                <a:schemeClr val="dk1"/>
              </a:solidFill>
              <a:latin typeface="Arial"/>
              <a:ea typeface="Arial"/>
              <a:cs typeface="Arial"/>
              <a:sym typeface="Aria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very hard to create and maintain</a:t>
            </a:r>
            <a:endParaRPr sz="1800" dirty="0">
              <a:solidFill>
                <a:schemeClr val="dk1"/>
              </a:solidFill>
              <a:latin typeface="Arial"/>
              <a:ea typeface="Arial"/>
              <a:cs typeface="Arial"/>
              <a:sym typeface="Aria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very slow, should run once a day</a:t>
            </a:r>
            <a:endParaRPr sz="1800" dirty="0">
              <a:solidFill>
                <a:schemeClr val="dk1"/>
              </a:solidFill>
              <a:latin typeface="Arial"/>
              <a:ea typeface="Arial"/>
              <a:cs typeface="Arial"/>
              <a:sym typeface="Aria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logs are important to track problems</a:t>
            </a:r>
            <a:endParaRPr sz="1800" dirty="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r>
              <a:rPr lang="en" sz="1400" b="1">
                <a:latin typeface="Calibri"/>
                <a:ea typeface="Calibri"/>
                <a:cs typeface="Calibri"/>
                <a:sym typeface="Calibri"/>
              </a:rPr>
              <a:t>Types of testing</a:t>
            </a:r>
            <a:endParaRPr sz="1400" b="1" i="0" u="none" strike="noStrike" cap="none">
              <a:solidFill>
                <a:srgbClr val="FFFF00"/>
              </a:solidFill>
              <a:latin typeface="Calibri"/>
              <a:ea typeface="Calibri"/>
              <a:cs typeface="Calibri"/>
              <a:sym typeface="Calibri"/>
            </a:endParaRPr>
          </a:p>
        </p:txBody>
      </p:sp>
      <p:sp>
        <p:nvSpPr>
          <p:cNvPr id="155" name="Shape 155"/>
          <p:cNvSpPr txBox="1">
            <a:spLocks noGrp="1"/>
          </p:cNvSpPr>
          <p:nvPr>
            <p:ph type="body" idx="1"/>
          </p:nvPr>
        </p:nvSpPr>
        <p:spPr>
          <a:xfrm>
            <a:off x="446600" y="980375"/>
            <a:ext cx="8250900" cy="3897600"/>
          </a:xfrm>
          <a:prstGeom prst="rect">
            <a:avLst/>
          </a:prstGeom>
          <a:noFill/>
          <a:ln>
            <a:noFill/>
          </a:ln>
        </p:spPr>
        <p:txBody>
          <a:bodyPr spcFirstLastPara="1" wrap="square" lIns="0" tIns="45725" rIns="91425" bIns="45725" anchor="t" anchorCtr="0">
            <a:noAutofit/>
          </a:bodyPr>
          <a:lstStyle/>
          <a:p>
            <a:pPr marL="0" lvl="0" indent="-25400" rtl="0">
              <a:lnSpc>
                <a:spcPct val="180000"/>
              </a:lnSpc>
              <a:spcBef>
                <a:spcPts val="0"/>
              </a:spcBef>
              <a:spcAft>
                <a:spcPts val="0"/>
              </a:spcAft>
              <a:buClr>
                <a:srgbClr val="60912B"/>
              </a:buClr>
              <a:buSzPts val="1800"/>
              <a:buFont typeface="Noto Sans Symbols"/>
              <a:buChar char="▪"/>
            </a:pPr>
            <a:r>
              <a:rPr lang="en" sz="1800">
                <a:solidFill>
                  <a:schemeClr val="dk1"/>
                </a:solidFill>
              </a:rPr>
              <a:t>  Acceptance tests</a:t>
            </a:r>
            <a:endParaRPr sz="1800">
              <a:solidFill>
                <a:schemeClr val="dk1"/>
              </a:solidFill>
            </a:endParaRPr>
          </a:p>
        </p:txBody>
      </p:sp>
      <p:sp>
        <p:nvSpPr>
          <p:cNvPr id="156" name="Shape 156"/>
          <p:cNvSpPr txBox="1">
            <a:spLocks noGrp="1"/>
          </p:cNvSpPr>
          <p:nvPr>
            <p:ph type="body" idx="1"/>
          </p:nvPr>
        </p:nvSpPr>
        <p:spPr>
          <a:xfrm>
            <a:off x="1005354" y="1423987"/>
            <a:ext cx="7862400" cy="1721727"/>
          </a:xfrm>
          <a:prstGeom prst="rect">
            <a:avLst/>
          </a:prstGeom>
          <a:noFill/>
          <a:ln>
            <a:noFill/>
          </a:ln>
        </p:spPr>
        <p:txBody>
          <a:bodyPr spcFirstLastPara="1" wrap="square" lIns="0" tIns="45725" rIns="91425" bIns="45725" anchor="t" anchorCtr="0">
            <a:noAutofit/>
          </a:bodyPr>
          <a:lstStyle/>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a:t>
            </a:r>
            <a:r>
              <a:rPr lang="en" sz="1800" dirty="0">
                <a:solidFill>
                  <a:schemeClr val="dk1"/>
                </a:solidFill>
              </a:rPr>
              <a:t>particular type of functional tests</a:t>
            </a:r>
            <a:endParaRPr sz="1800" dirty="0">
              <a:solidFill>
                <a:schemeClr val="dk1"/>
              </a:solidFil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if all passes, it means software should meet all user requirements</a:t>
            </a:r>
            <a:endParaRPr sz="18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 sz="1800" dirty="0">
                <a:solidFill>
                  <a:schemeClr val="dk1"/>
                </a:solidFill>
                <a:latin typeface="Arial"/>
                <a:ea typeface="Arial"/>
                <a:cs typeface="Arial"/>
                <a:sym typeface="Arial"/>
              </a:rPr>
              <a:t>    and it is feature complete</a:t>
            </a:r>
            <a:endParaRPr sz="1800" dirty="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r>
              <a:rPr lang="en" sz="1400" b="1">
                <a:latin typeface="Calibri"/>
                <a:ea typeface="Calibri"/>
                <a:cs typeface="Calibri"/>
                <a:sym typeface="Calibri"/>
              </a:rPr>
              <a:t>Types of testing</a:t>
            </a:r>
            <a:endParaRPr sz="1400" b="1" i="0" u="none" strike="noStrike" cap="none">
              <a:solidFill>
                <a:srgbClr val="FFFF00"/>
              </a:solidFill>
              <a:latin typeface="Calibri"/>
              <a:ea typeface="Calibri"/>
              <a:cs typeface="Calibri"/>
              <a:sym typeface="Calibri"/>
            </a:endParaRPr>
          </a:p>
        </p:txBody>
      </p:sp>
      <p:sp>
        <p:nvSpPr>
          <p:cNvPr id="163" name="Shape 163"/>
          <p:cNvSpPr txBox="1">
            <a:spLocks noGrp="1"/>
          </p:cNvSpPr>
          <p:nvPr>
            <p:ph type="body" idx="1"/>
          </p:nvPr>
        </p:nvSpPr>
        <p:spPr>
          <a:xfrm>
            <a:off x="446600" y="980375"/>
            <a:ext cx="8250900" cy="3897600"/>
          </a:xfrm>
          <a:prstGeom prst="rect">
            <a:avLst/>
          </a:prstGeom>
          <a:noFill/>
          <a:ln>
            <a:noFill/>
          </a:ln>
        </p:spPr>
        <p:txBody>
          <a:bodyPr spcFirstLastPara="1" wrap="square" lIns="0" tIns="45725" rIns="91425" bIns="45725" anchor="t" anchorCtr="0">
            <a:noAutofit/>
          </a:bodyPr>
          <a:lstStyle/>
          <a:p>
            <a:pPr marL="0" lvl="0" indent="-25400" rtl="0">
              <a:lnSpc>
                <a:spcPct val="180000"/>
              </a:lnSpc>
              <a:spcBef>
                <a:spcPts val="0"/>
              </a:spcBef>
              <a:spcAft>
                <a:spcPts val="0"/>
              </a:spcAft>
              <a:buClr>
                <a:srgbClr val="60912B"/>
              </a:buClr>
              <a:buSzPts val="1800"/>
              <a:buFont typeface="Noto Sans Symbols"/>
              <a:buChar char="▪"/>
            </a:pPr>
            <a:r>
              <a:rPr lang="en" sz="1800">
                <a:solidFill>
                  <a:schemeClr val="dk1"/>
                </a:solidFill>
              </a:rPr>
              <a:t>  Performance tests</a:t>
            </a:r>
            <a:endParaRPr sz="1800">
              <a:solidFill>
                <a:schemeClr val="dk1"/>
              </a:solidFill>
            </a:endParaRPr>
          </a:p>
        </p:txBody>
      </p:sp>
      <p:sp>
        <p:nvSpPr>
          <p:cNvPr id="164" name="Shape 164"/>
          <p:cNvSpPr txBox="1">
            <a:spLocks noGrp="1"/>
          </p:cNvSpPr>
          <p:nvPr>
            <p:ph type="body" idx="1"/>
          </p:nvPr>
        </p:nvSpPr>
        <p:spPr>
          <a:xfrm>
            <a:off x="1005354" y="1423987"/>
            <a:ext cx="7862400" cy="1721727"/>
          </a:xfrm>
          <a:prstGeom prst="rect">
            <a:avLst/>
          </a:prstGeom>
          <a:noFill/>
          <a:ln>
            <a:noFill/>
          </a:ln>
        </p:spPr>
        <p:txBody>
          <a:bodyPr spcFirstLastPara="1" wrap="square" lIns="0" tIns="45725" rIns="91425" bIns="45725" anchor="t" anchorCtr="0">
            <a:noAutofit/>
          </a:bodyPr>
          <a:lstStyle/>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a:t>
            </a:r>
            <a:r>
              <a:rPr lang="en" sz="1800" dirty="0">
                <a:solidFill>
                  <a:schemeClr val="dk1"/>
                </a:solidFill>
              </a:rPr>
              <a:t>used to determine the system’s behavior under normal</a:t>
            </a:r>
            <a:endParaRPr sz="1800" dirty="0">
              <a:solidFill>
                <a:schemeClr val="dk1"/>
              </a:solidFill>
            </a:endParaRPr>
          </a:p>
          <a:p>
            <a:pPr marL="0" lvl="0" indent="0" rtl="0">
              <a:lnSpc>
                <a:spcPct val="115000"/>
              </a:lnSpc>
              <a:spcBef>
                <a:spcPts val="0"/>
              </a:spcBef>
              <a:spcAft>
                <a:spcPts val="0"/>
              </a:spcAft>
              <a:buNone/>
            </a:pPr>
            <a:r>
              <a:rPr lang="en" sz="1800" dirty="0">
                <a:solidFill>
                  <a:schemeClr val="dk1"/>
                </a:solidFill>
              </a:rPr>
              <a:t>    and peak load conditions</a:t>
            </a:r>
            <a:endParaRPr sz="1800" dirty="0">
              <a:solidFill>
                <a:schemeClr val="dk1"/>
              </a:solidFil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a:t>
            </a:r>
            <a:r>
              <a:rPr lang="en" sz="1800" dirty="0">
                <a:solidFill>
                  <a:schemeClr val="dk1"/>
                </a:solidFill>
              </a:rPr>
              <a:t>helps to identify maximum operating capacity and bottlenecks</a:t>
            </a:r>
            <a:endParaRPr sz="1800" dirty="0">
              <a:solidFill>
                <a:schemeClr val="dk1"/>
              </a:solidFil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a:t>
            </a:r>
            <a:r>
              <a:rPr lang="en" sz="1800" dirty="0">
                <a:solidFill>
                  <a:schemeClr val="dk1"/>
                </a:solidFill>
              </a:rPr>
              <a:t>requires a specific production-like environment</a:t>
            </a:r>
            <a:endParaRPr sz="1800" dirty="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r>
              <a:rPr lang="en" sz="1400" b="1">
                <a:latin typeface="Calibri"/>
                <a:ea typeface="Calibri"/>
                <a:cs typeface="Calibri"/>
                <a:sym typeface="Calibri"/>
              </a:rPr>
              <a:t>Types of testing</a:t>
            </a:r>
            <a:endParaRPr sz="1400" b="1" i="0" u="none" strike="noStrike" cap="none">
              <a:solidFill>
                <a:srgbClr val="FFFF00"/>
              </a:solidFill>
              <a:latin typeface="Calibri"/>
              <a:ea typeface="Calibri"/>
              <a:cs typeface="Calibri"/>
              <a:sym typeface="Calibri"/>
            </a:endParaRPr>
          </a:p>
        </p:txBody>
      </p:sp>
      <p:sp>
        <p:nvSpPr>
          <p:cNvPr id="171" name="Shape 171"/>
          <p:cNvSpPr txBox="1">
            <a:spLocks noGrp="1"/>
          </p:cNvSpPr>
          <p:nvPr>
            <p:ph type="body" idx="1"/>
          </p:nvPr>
        </p:nvSpPr>
        <p:spPr>
          <a:xfrm>
            <a:off x="446600" y="980375"/>
            <a:ext cx="8250900" cy="3897600"/>
          </a:xfrm>
          <a:prstGeom prst="rect">
            <a:avLst/>
          </a:prstGeom>
          <a:noFill/>
          <a:ln>
            <a:noFill/>
          </a:ln>
        </p:spPr>
        <p:txBody>
          <a:bodyPr spcFirstLastPara="1" wrap="square" lIns="0" tIns="45725" rIns="91425" bIns="45725" anchor="t" anchorCtr="0">
            <a:noAutofit/>
          </a:bodyPr>
          <a:lstStyle/>
          <a:p>
            <a:pPr marL="0" lvl="0" indent="-25400" rtl="0">
              <a:lnSpc>
                <a:spcPct val="180000"/>
              </a:lnSpc>
              <a:spcBef>
                <a:spcPts val="0"/>
              </a:spcBef>
              <a:spcAft>
                <a:spcPts val="0"/>
              </a:spcAft>
              <a:buClr>
                <a:srgbClr val="60912B"/>
              </a:buClr>
              <a:buSzPts val="1800"/>
              <a:buFont typeface="Noto Sans Symbols"/>
              <a:buChar char="▪"/>
            </a:pPr>
            <a:r>
              <a:rPr lang="en" sz="1800" dirty="0">
                <a:solidFill>
                  <a:schemeClr val="dk1"/>
                </a:solidFill>
              </a:rPr>
              <a:t>  Regression tests</a:t>
            </a:r>
            <a:endParaRPr sz="1800" dirty="0">
              <a:solidFill>
                <a:schemeClr val="dk1"/>
              </a:solidFill>
            </a:endParaRPr>
          </a:p>
        </p:txBody>
      </p:sp>
      <p:sp>
        <p:nvSpPr>
          <p:cNvPr id="172" name="Shape 172"/>
          <p:cNvSpPr txBox="1">
            <a:spLocks noGrp="1"/>
          </p:cNvSpPr>
          <p:nvPr>
            <p:ph type="body" idx="1"/>
          </p:nvPr>
        </p:nvSpPr>
        <p:spPr>
          <a:xfrm>
            <a:off x="1005354" y="1423987"/>
            <a:ext cx="7862400" cy="1721727"/>
          </a:xfrm>
          <a:prstGeom prst="rect">
            <a:avLst/>
          </a:prstGeom>
          <a:noFill/>
          <a:ln>
            <a:noFill/>
          </a:ln>
        </p:spPr>
        <p:txBody>
          <a:bodyPr spcFirstLastPara="1" wrap="square" lIns="0" tIns="45725" rIns="91425" bIns="45725" anchor="t" anchorCtr="0">
            <a:noAutofit/>
          </a:bodyPr>
          <a:lstStyle/>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a:t>
            </a:r>
            <a:r>
              <a:rPr lang="en" sz="1800" dirty="0">
                <a:solidFill>
                  <a:schemeClr val="dk1"/>
                </a:solidFill>
              </a:rPr>
              <a:t>verifies that changes does not introduced any faults</a:t>
            </a:r>
            <a:endParaRPr sz="1800" dirty="0">
              <a:solidFill>
                <a:schemeClr val="dk1"/>
              </a:solidFil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a:t>
            </a:r>
            <a:r>
              <a:rPr lang="en" sz="1800" dirty="0">
                <a:solidFill>
                  <a:schemeClr val="dk1"/>
                </a:solidFill>
              </a:rPr>
              <a:t>new bugs or regressions may be uncovered</a:t>
            </a:r>
            <a:endParaRPr sz="1800" dirty="0">
              <a:solidFill>
                <a:schemeClr val="dk1"/>
              </a:solidFil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a:t>
            </a:r>
            <a:r>
              <a:rPr lang="en" sz="1800" dirty="0">
                <a:solidFill>
                  <a:schemeClr val="dk1"/>
                </a:solidFill>
              </a:rPr>
              <a:t>requires a specific production-like environment</a:t>
            </a:r>
            <a:endParaRPr sz="1800" dirty="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r>
              <a:rPr lang="en" sz="1400" b="1">
                <a:latin typeface="Calibri"/>
                <a:ea typeface="Calibri"/>
                <a:cs typeface="Calibri"/>
                <a:sym typeface="Calibri"/>
              </a:rPr>
              <a:t>Types of testing</a:t>
            </a:r>
            <a:endParaRPr sz="1400" b="1" i="0" u="none" strike="noStrike" cap="none">
              <a:solidFill>
                <a:srgbClr val="FFFF00"/>
              </a:solidFill>
              <a:latin typeface="Calibri"/>
              <a:ea typeface="Calibri"/>
              <a:cs typeface="Calibri"/>
              <a:sym typeface="Calibri"/>
            </a:endParaRPr>
          </a:p>
        </p:txBody>
      </p:sp>
      <p:sp>
        <p:nvSpPr>
          <p:cNvPr id="179" name="Shape 179"/>
          <p:cNvSpPr txBox="1">
            <a:spLocks noGrp="1"/>
          </p:cNvSpPr>
          <p:nvPr>
            <p:ph type="body" idx="1"/>
          </p:nvPr>
        </p:nvSpPr>
        <p:spPr>
          <a:xfrm>
            <a:off x="446600" y="980375"/>
            <a:ext cx="8250900" cy="3897600"/>
          </a:xfrm>
          <a:prstGeom prst="rect">
            <a:avLst/>
          </a:prstGeom>
          <a:noFill/>
          <a:ln>
            <a:noFill/>
          </a:ln>
        </p:spPr>
        <p:txBody>
          <a:bodyPr spcFirstLastPara="1" wrap="square" lIns="0" tIns="45725" rIns="91425" bIns="45725" anchor="t" anchorCtr="0">
            <a:noAutofit/>
          </a:bodyPr>
          <a:lstStyle/>
          <a:p>
            <a:pPr marL="0" lvl="0" indent="-25400" rtl="0">
              <a:lnSpc>
                <a:spcPct val="180000"/>
              </a:lnSpc>
              <a:spcBef>
                <a:spcPts val="0"/>
              </a:spcBef>
              <a:spcAft>
                <a:spcPts val="0"/>
              </a:spcAft>
              <a:buClr>
                <a:srgbClr val="60912B"/>
              </a:buClr>
              <a:buSzPts val="1800"/>
              <a:buFont typeface="Noto Sans Symbols"/>
              <a:buChar char="▪"/>
            </a:pPr>
            <a:r>
              <a:rPr lang="en" sz="1800">
                <a:solidFill>
                  <a:schemeClr val="dk1"/>
                </a:solidFill>
              </a:rPr>
              <a:t>  Manual tests</a:t>
            </a:r>
            <a:endParaRPr sz="1800">
              <a:solidFill>
                <a:schemeClr val="dk1"/>
              </a:solidFill>
            </a:endParaRPr>
          </a:p>
        </p:txBody>
      </p:sp>
      <p:sp>
        <p:nvSpPr>
          <p:cNvPr id="180" name="Shape 180"/>
          <p:cNvSpPr txBox="1">
            <a:spLocks noGrp="1"/>
          </p:cNvSpPr>
          <p:nvPr>
            <p:ph type="body" idx="1"/>
          </p:nvPr>
        </p:nvSpPr>
        <p:spPr>
          <a:xfrm>
            <a:off x="1005354" y="1423987"/>
            <a:ext cx="7862400" cy="1721727"/>
          </a:xfrm>
          <a:prstGeom prst="rect">
            <a:avLst/>
          </a:prstGeom>
          <a:noFill/>
          <a:ln>
            <a:noFill/>
          </a:ln>
        </p:spPr>
        <p:txBody>
          <a:bodyPr spcFirstLastPara="1" wrap="square" lIns="0" tIns="45725" rIns="91425" bIns="45725" anchor="t" anchorCtr="0">
            <a:noAutofit/>
          </a:bodyPr>
          <a:lstStyle/>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a:t>
            </a:r>
            <a:r>
              <a:rPr lang="en" sz="1800" dirty="0">
                <a:solidFill>
                  <a:schemeClr val="dk1"/>
                </a:solidFill>
              </a:rPr>
              <a:t>human testers checks predefined scenarios</a:t>
            </a:r>
            <a:endParaRPr sz="1800" dirty="0">
              <a:solidFill>
                <a:schemeClr val="dk1"/>
              </a:solidFil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a:t>
            </a:r>
            <a:r>
              <a:rPr lang="en" sz="1800" dirty="0">
                <a:solidFill>
                  <a:schemeClr val="dk1"/>
                </a:solidFill>
              </a:rPr>
              <a:t>main flows are tested usually</a:t>
            </a:r>
            <a:endParaRPr sz="1800" dirty="0">
              <a:solidFill>
                <a:schemeClr val="dk1"/>
              </a:solidFil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a:t>
            </a:r>
            <a:r>
              <a:rPr lang="en" sz="1800" dirty="0">
                <a:solidFill>
                  <a:schemeClr val="dk1"/>
                </a:solidFill>
              </a:rPr>
              <a:t>requires a specific production-like environment</a:t>
            </a:r>
            <a:endParaRPr sz="1800" dirty="0">
              <a:solidFill>
                <a:schemeClr val="dk1"/>
              </a:solidFil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a:t>
            </a:r>
            <a:r>
              <a:rPr lang="en" sz="1800" dirty="0">
                <a:solidFill>
                  <a:schemeClr val="dk1"/>
                </a:solidFill>
              </a:rPr>
              <a:t>checking the correct behavior prior to release to end users</a:t>
            </a:r>
            <a:endParaRPr sz="1800" dirty="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p:nvPr/>
        </p:nvSpPr>
        <p:spPr>
          <a:xfrm>
            <a:off x="-55500" y="-88625"/>
            <a:ext cx="9272700" cy="5236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87" name="Shape 187"/>
          <p:cNvPicPr preferRelativeResize="0"/>
          <p:nvPr/>
        </p:nvPicPr>
        <p:blipFill>
          <a:blip r:embed="rId3">
            <a:alphaModFix/>
          </a:blip>
          <a:stretch>
            <a:fillRect/>
          </a:stretch>
        </p:blipFill>
        <p:spPr>
          <a:xfrm>
            <a:off x="152400" y="236300"/>
            <a:ext cx="8839203" cy="46709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Testing pyramid</a:t>
            </a:r>
            <a:endParaRPr sz="1600" b="1" i="0" u="none" strike="noStrike" cap="none">
              <a:solidFill>
                <a:srgbClr val="60912B"/>
              </a:solidFill>
              <a:latin typeface="Calibri"/>
              <a:ea typeface="Calibri"/>
              <a:cs typeface="Calibri"/>
              <a:sym typeface="Calibri"/>
            </a:endParaRPr>
          </a:p>
        </p:txBody>
      </p:sp>
      <p:sp>
        <p:nvSpPr>
          <p:cNvPr id="194" name="Shape 194"/>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pic>
        <p:nvPicPr>
          <p:cNvPr id="195" name="Shape 195"/>
          <p:cNvPicPr preferRelativeResize="0"/>
          <p:nvPr/>
        </p:nvPicPr>
        <p:blipFill>
          <a:blip r:embed="rId3">
            <a:alphaModFix/>
          </a:blip>
          <a:stretch>
            <a:fillRect/>
          </a:stretch>
        </p:blipFill>
        <p:spPr>
          <a:xfrm>
            <a:off x="139662" y="1769803"/>
            <a:ext cx="5093237" cy="2805806"/>
          </a:xfrm>
          <a:prstGeom prst="rect">
            <a:avLst/>
          </a:prstGeom>
          <a:noFill/>
          <a:ln>
            <a:noFill/>
          </a:ln>
        </p:spPr>
      </p:pic>
      <p:pic>
        <p:nvPicPr>
          <p:cNvPr id="196" name="Shape 196"/>
          <p:cNvPicPr preferRelativeResize="0"/>
          <p:nvPr/>
        </p:nvPicPr>
        <p:blipFill>
          <a:blip r:embed="rId4">
            <a:alphaModFix/>
          </a:blip>
          <a:stretch>
            <a:fillRect/>
          </a:stretch>
        </p:blipFill>
        <p:spPr>
          <a:xfrm>
            <a:off x="5376850" y="1137866"/>
            <a:ext cx="3593562" cy="34377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300"/>
                                        <p:tgtEl>
                                          <p:spTgt spid="1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6"/>
                                        </p:tgtEl>
                                        <p:attrNameLst>
                                          <p:attrName>style.visibility</p:attrName>
                                        </p:attrNameLst>
                                      </p:cBhvr>
                                      <p:to>
                                        <p:strVal val="visible"/>
                                      </p:to>
                                    </p:set>
                                    <p:animEffect transition="in" filter="fade">
                                      <p:cBhvr>
                                        <p:cTn id="12" dur="3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Bad tests are only slightly better than NO tests</a:t>
            </a:r>
            <a:endParaRPr sz="1600" b="1" i="0" u="none" strike="noStrike" cap="none">
              <a:solidFill>
                <a:srgbClr val="60912B"/>
              </a:solidFill>
              <a:latin typeface="Calibri"/>
              <a:ea typeface="Calibri"/>
              <a:cs typeface="Calibri"/>
              <a:sym typeface="Calibri"/>
            </a:endParaRPr>
          </a:p>
        </p:txBody>
      </p:sp>
      <p:sp>
        <p:nvSpPr>
          <p:cNvPr id="203" name="Shape 203"/>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204" name="Shape 204"/>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rtl="0">
              <a:lnSpc>
                <a:spcPct val="200000"/>
              </a:lnSpc>
              <a:spcBef>
                <a:spcPts val="0"/>
              </a:spcBef>
              <a:spcAft>
                <a:spcPts val="0"/>
              </a:spcAft>
              <a:buClr>
                <a:srgbClr val="60912B"/>
              </a:buClr>
              <a:buSzPts val="1800"/>
              <a:buFont typeface="Noto Sans Symbols"/>
              <a:buChar char="▪"/>
            </a:pPr>
            <a:r>
              <a:rPr lang="en" sz="1800">
                <a:solidFill>
                  <a:schemeClr val="dk1"/>
                </a:solidFill>
              </a:rPr>
              <a:t>  </a:t>
            </a:r>
            <a:r>
              <a:rPr lang="en" sz="1800" i="1">
                <a:solidFill>
                  <a:schemeClr val="dk1"/>
                </a:solidFill>
              </a:rPr>
              <a:t>“Code without tests is a bad code”</a:t>
            </a:r>
            <a:r>
              <a:rPr lang="en" sz="1800">
                <a:solidFill>
                  <a:schemeClr val="dk1"/>
                </a:solidFill>
              </a:rPr>
              <a:t> - Michael C. Feathers</a:t>
            </a:r>
            <a:endParaRPr sz="1800">
              <a:solidFill>
                <a:schemeClr val="dk1"/>
              </a:solidFill>
            </a:endParaRPr>
          </a:p>
          <a:p>
            <a:pPr marL="0" lvl="0" indent="-25400" rtl="0">
              <a:lnSpc>
                <a:spcPct val="100000"/>
              </a:lnSpc>
              <a:spcBef>
                <a:spcPts val="0"/>
              </a:spcBef>
              <a:spcAft>
                <a:spcPts val="0"/>
              </a:spcAft>
              <a:buClr>
                <a:srgbClr val="60912B"/>
              </a:buClr>
              <a:buSzPts val="1800"/>
              <a:buFont typeface="Noto Sans Symbols"/>
              <a:buChar char="▪"/>
            </a:pPr>
            <a:r>
              <a:rPr lang="en" sz="1800">
                <a:solidFill>
                  <a:schemeClr val="dk1"/>
                </a:solidFill>
              </a:rPr>
              <a:t>  Project(s) without tests often end up looking like they are stuck together with duct tape… Change one part and the other part stops working</a:t>
            </a:r>
            <a:endParaRPr sz="1800">
              <a:solidFill>
                <a:schemeClr val="dk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p:nvPr/>
        </p:nvSpPr>
        <p:spPr>
          <a:xfrm>
            <a:off x="-8975" y="-19750"/>
            <a:ext cx="9144000" cy="5143500"/>
          </a:xfrm>
          <a:prstGeom prst="rect">
            <a:avLst/>
          </a:prstGeom>
          <a:solidFill>
            <a:srgbClr val="CABFB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11" name="Shape 211"/>
          <p:cNvPicPr preferRelativeResize="0"/>
          <p:nvPr/>
        </p:nvPicPr>
        <p:blipFill>
          <a:blip r:embed="rId3">
            <a:alphaModFix/>
          </a:blip>
          <a:stretch>
            <a:fillRect/>
          </a:stretch>
        </p:blipFill>
        <p:spPr>
          <a:xfrm>
            <a:off x="999850" y="394050"/>
            <a:ext cx="7144300" cy="435540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Contents</a:t>
            </a:r>
            <a:endParaRPr sz="1700" b="1">
              <a:solidFill>
                <a:srgbClr val="60912B"/>
              </a:solidFill>
              <a:latin typeface="Calibri"/>
              <a:ea typeface="Calibri"/>
              <a:cs typeface="Calibri"/>
              <a:sym typeface="Calibri"/>
            </a:endParaRPr>
          </a:p>
        </p:txBody>
      </p:sp>
      <p:sp>
        <p:nvSpPr>
          <p:cNvPr id="76" name="Shape 76"/>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77" name="Shape 77"/>
          <p:cNvSpPr txBox="1"/>
          <p:nvPr/>
        </p:nvSpPr>
        <p:spPr>
          <a:xfrm>
            <a:off x="455575" y="1313400"/>
            <a:ext cx="5944800" cy="3126900"/>
          </a:xfrm>
          <a:prstGeom prst="rect">
            <a:avLst/>
          </a:prstGeom>
          <a:noFill/>
          <a:ln>
            <a:noFill/>
          </a:ln>
        </p:spPr>
        <p:txBody>
          <a:bodyPr spcFirstLastPara="1" wrap="square" lIns="0" tIns="45725" rIns="91425" bIns="45725" anchor="t" anchorCtr="0">
            <a:noAutofit/>
          </a:bodyPr>
          <a:lstStyle/>
          <a:p>
            <a:pPr marL="152400" lvl="0" indent="-215900" rtl="0">
              <a:lnSpc>
                <a:spcPct val="120000"/>
              </a:lnSpc>
              <a:spcBef>
                <a:spcPts val="0"/>
              </a:spcBef>
              <a:spcAft>
                <a:spcPts val="0"/>
              </a:spcAft>
              <a:buClr>
                <a:srgbClr val="619622"/>
              </a:buClr>
              <a:buSzPts val="2400"/>
              <a:buChar char="•"/>
            </a:pPr>
            <a:r>
              <a:rPr lang="en" sz="2400">
                <a:solidFill>
                  <a:srgbClr val="575756"/>
                </a:solidFill>
                <a:latin typeface="Calibri"/>
                <a:ea typeface="Calibri"/>
                <a:cs typeface="Calibri"/>
                <a:sym typeface="Calibri"/>
              </a:rPr>
              <a:t>  Introduction to software testing</a:t>
            </a:r>
            <a:endParaRPr sz="2400">
              <a:solidFill>
                <a:srgbClr val="575756"/>
              </a:solidFill>
              <a:latin typeface="Calibri"/>
              <a:ea typeface="Calibri"/>
              <a:cs typeface="Calibri"/>
              <a:sym typeface="Calibri"/>
            </a:endParaRPr>
          </a:p>
          <a:p>
            <a:pPr marL="152400" lvl="0" indent="-215900" rtl="0">
              <a:lnSpc>
                <a:spcPct val="120000"/>
              </a:lnSpc>
              <a:spcBef>
                <a:spcPts val="0"/>
              </a:spcBef>
              <a:spcAft>
                <a:spcPts val="0"/>
              </a:spcAft>
              <a:buClr>
                <a:srgbClr val="619622"/>
              </a:buClr>
              <a:buSzPts val="2400"/>
              <a:buChar char="•"/>
            </a:pPr>
            <a:r>
              <a:rPr lang="en" sz="2400">
                <a:solidFill>
                  <a:srgbClr val="575756"/>
                </a:solidFill>
                <a:latin typeface="Calibri"/>
                <a:ea typeface="Calibri"/>
                <a:cs typeface="Calibri"/>
                <a:sym typeface="Calibri"/>
              </a:rPr>
              <a:t>  What is wrong with test-last development?</a:t>
            </a:r>
            <a:endParaRPr sz="2400">
              <a:solidFill>
                <a:srgbClr val="575756"/>
              </a:solidFill>
              <a:latin typeface="Calibri"/>
              <a:ea typeface="Calibri"/>
              <a:cs typeface="Calibri"/>
              <a:sym typeface="Calibri"/>
            </a:endParaRPr>
          </a:p>
          <a:p>
            <a:pPr marL="152400" lvl="0" indent="-215900" rtl="0">
              <a:lnSpc>
                <a:spcPct val="120000"/>
              </a:lnSpc>
              <a:spcBef>
                <a:spcPts val="0"/>
              </a:spcBef>
              <a:spcAft>
                <a:spcPts val="0"/>
              </a:spcAft>
              <a:buClr>
                <a:srgbClr val="619622"/>
              </a:buClr>
              <a:buSzPts val="2400"/>
              <a:buChar char="•"/>
            </a:pPr>
            <a:r>
              <a:rPr lang="en" sz="2400">
                <a:solidFill>
                  <a:srgbClr val="575756"/>
                </a:solidFill>
                <a:latin typeface="Calibri"/>
                <a:ea typeface="Calibri"/>
                <a:cs typeface="Calibri"/>
                <a:sym typeface="Calibri"/>
              </a:rPr>
              <a:t>  What is Test-Driven Development?</a:t>
            </a:r>
            <a:endParaRPr sz="2400">
              <a:solidFill>
                <a:srgbClr val="575756"/>
              </a:solidFill>
              <a:latin typeface="Calibri"/>
              <a:ea typeface="Calibri"/>
              <a:cs typeface="Calibri"/>
              <a:sym typeface="Calibri"/>
            </a:endParaRPr>
          </a:p>
          <a:p>
            <a:pPr marL="152400" lvl="0" indent="-215900" rtl="0">
              <a:lnSpc>
                <a:spcPct val="120000"/>
              </a:lnSpc>
              <a:spcBef>
                <a:spcPts val="0"/>
              </a:spcBef>
              <a:spcAft>
                <a:spcPts val="0"/>
              </a:spcAft>
              <a:buClr>
                <a:srgbClr val="619622"/>
              </a:buClr>
              <a:buSzPts val="2400"/>
              <a:buChar char="•"/>
            </a:pPr>
            <a:r>
              <a:rPr lang="en" sz="2400">
                <a:solidFill>
                  <a:srgbClr val="575756"/>
                </a:solidFill>
                <a:latin typeface="Calibri"/>
                <a:ea typeface="Calibri"/>
                <a:cs typeface="Calibri"/>
                <a:sym typeface="Calibri"/>
              </a:rPr>
              <a:t>  Why TDD is important?</a:t>
            </a:r>
            <a:endParaRPr sz="2400">
              <a:solidFill>
                <a:srgbClr val="575756"/>
              </a:solidFill>
              <a:latin typeface="Calibri"/>
              <a:ea typeface="Calibri"/>
              <a:cs typeface="Calibri"/>
              <a:sym typeface="Calibri"/>
            </a:endParaRPr>
          </a:p>
          <a:p>
            <a:pPr marL="152400" lvl="0" indent="-215900" rtl="0">
              <a:lnSpc>
                <a:spcPct val="120000"/>
              </a:lnSpc>
              <a:spcBef>
                <a:spcPts val="0"/>
              </a:spcBef>
              <a:spcAft>
                <a:spcPts val="0"/>
              </a:spcAft>
              <a:buClr>
                <a:schemeClr val="dk2"/>
              </a:buClr>
              <a:buSzPts val="2400"/>
              <a:buChar char="•"/>
            </a:pPr>
            <a:r>
              <a:rPr lang="en" sz="2400">
                <a:solidFill>
                  <a:srgbClr val="575756"/>
                </a:solidFill>
                <a:latin typeface="Calibri"/>
                <a:ea typeface="Calibri"/>
                <a:cs typeface="Calibri"/>
                <a:sym typeface="Calibri"/>
              </a:rPr>
              <a:t>  TDD misconceptions</a:t>
            </a:r>
            <a:endParaRPr sz="2400">
              <a:solidFill>
                <a:srgbClr val="575756"/>
              </a:solidFill>
              <a:latin typeface="Calibri"/>
              <a:ea typeface="Calibri"/>
              <a:cs typeface="Calibri"/>
              <a:sym typeface="Calibri"/>
            </a:endParaRPr>
          </a:p>
          <a:p>
            <a:pPr marL="152400" lvl="0" indent="-215900" rtl="0">
              <a:lnSpc>
                <a:spcPct val="120000"/>
              </a:lnSpc>
              <a:spcBef>
                <a:spcPts val="0"/>
              </a:spcBef>
              <a:spcAft>
                <a:spcPts val="0"/>
              </a:spcAft>
              <a:buClr>
                <a:schemeClr val="dk2"/>
              </a:buClr>
              <a:buSzPts val="2400"/>
              <a:buChar char="•"/>
            </a:pPr>
            <a:r>
              <a:rPr lang="en" sz="2400">
                <a:solidFill>
                  <a:srgbClr val="575756"/>
                </a:solidFill>
                <a:latin typeface="Calibri"/>
                <a:ea typeface="Calibri"/>
                <a:cs typeface="Calibri"/>
                <a:sym typeface="Calibri"/>
              </a:rPr>
              <a:t>  Acceptance TDD</a:t>
            </a:r>
            <a:endParaRPr sz="2400">
              <a:solidFill>
                <a:srgbClr val="575756"/>
              </a:solidFill>
              <a:latin typeface="Calibri"/>
              <a:ea typeface="Calibri"/>
              <a:cs typeface="Calibri"/>
              <a:sym typeface="Calibri"/>
            </a:endParaRPr>
          </a:p>
          <a:p>
            <a:pPr marL="152400" lvl="0" indent="-215900" rtl="0">
              <a:lnSpc>
                <a:spcPct val="120000"/>
              </a:lnSpc>
              <a:spcBef>
                <a:spcPts val="0"/>
              </a:spcBef>
              <a:spcAft>
                <a:spcPts val="0"/>
              </a:spcAft>
              <a:buClr>
                <a:schemeClr val="dk2"/>
              </a:buClr>
              <a:buSzPts val="2400"/>
              <a:buChar char="•"/>
            </a:pPr>
            <a:r>
              <a:rPr lang="en" sz="2400">
                <a:solidFill>
                  <a:srgbClr val="575756"/>
                </a:solidFill>
                <a:latin typeface="Calibri"/>
                <a:ea typeface="Calibri"/>
                <a:cs typeface="Calibri"/>
                <a:sym typeface="Calibri"/>
              </a:rPr>
              <a:t>  A short note about XP</a:t>
            </a:r>
            <a:endParaRPr sz="2400">
              <a:solidFill>
                <a:srgbClr val="575756"/>
              </a:solidFill>
              <a:latin typeface="Calibri"/>
              <a:ea typeface="Calibri"/>
              <a:cs typeface="Calibri"/>
              <a:sym typeface="Calibri"/>
            </a:endParaRPr>
          </a:p>
        </p:txBody>
      </p:sp>
      <p:pic>
        <p:nvPicPr>
          <p:cNvPr id="78" name="Shape 78"/>
          <p:cNvPicPr preferRelativeResize="0"/>
          <p:nvPr/>
        </p:nvPicPr>
        <p:blipFill>
          <a:blip r:embed="rId3">
            <a:alphaModFix/>
          </a:blip>
          <a:stretch>
            <a:fillRect/>
          </a:stretch>
        </p:blipFill>
        <p:spPr>
          <a:xfrm>
            <a:off x="5897762" y="1346251"/>
            <a:ext cx="3048000" cy="3629025"/>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Shape 217"/>
          <p:cNvPicPr preferRelativeResize="0"/>
          <p:nvPr/>
        </p:nvPicPr>
        <p:blipFill>
          <a:blip r:embed="rId3">
            <a:alphaModFix/>
          </a:blip>
          <a:stretch>
            <a:fillRect/>
          </a:stretch>
        </p:blipFill>
        <p:spPr>
          <a:xfrm>
            <a:off x="1704975" y="419100"/>
            <a:ext cx="5734050" cy="4305300"/>
          </a:xfrm>
          <a:prstGeom prst="rect">
            <a:avLst/>
          </a:prstGeom>
          <a:noFill/>
          <a:ln w="9525" cap="flat" cmpd="sng">
            <a:solidFill>
              <a:srgbClr val="7F7F7F"/>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Shape 223"/>
          <p:cNvPicPr preferRelativeResize="0"/>
          <p:nvPr/>
        </p:nvPicPr>
        <p:blipFill>
          <a:blip r:embed="rId3">
            <a:alphaModFix/>
          </a:blip>
          <a:stretch>
            <a:fillRect/>
          </a:stretch>
        </p:blipFill>
        <p:spPr>
          <a:xfrm>
            <a:off x="2232163" y="306925"/>
            <a:ext cx="4679675" cy="4529649"/>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Smells</a:t>
            </a:r>
            <a:endParaRPr sz="1600" b="1" i="0" u="none" strike="noStrike" cap="none">
              <a:solidFill>
                <a:srgbClr val="60912B"/>
              </a:solidFill>
              <a:latin typeface="Calibri"/>
              <a:ea typeface="Calibri"/>
              <a:cs typeface="Calibri"/>
              <a:sym typeface="Calibri"/>
            </a:endParaRPr>
          </a:p>
        </p:txBody>
      </p:sp>
      <p:sp>
        <p:nvSpPr>
          <p:cNvPr id="230" name="Shape 230"/>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231" name="Shape 231"/>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rtl="0">
              <a:lnSpc>
                <a:spcPct val="150000"/>
              </a:lnSpc>
              <a:spcBef>
                <a:spcPts val="0"/>
              </a:spcBef>
              <a:spcAft>
                <a:spcPts val="0"/>
              </a:spcAft>
              <a:buClr>
                <a:srgbClr val="60912B"/>
              </a:buClr>
              <a:buSzPts val="1800"/>
              <a:buFont typeface="Noto Sans Symbols"/>
              <a:buChar char="▪"/>
            </a:pPr>
            <a:r>
              <a:rPr lang="en" sz="1800">
                <a:solidFill>
                  <a:schemeClr val="dk1"/>
                </a:solidFill>
              </a:rPr>
              <a:t>  constructor/method/class does too much work (SRP)</a:t>
            </a:r>
            <a:endParaRPr sz="1800">
              <a:solidFill>
                <a:schemeClr val="dk1"/>
              </a:solidFill>
            </a:endParaRPr>
          </a:p>
          <a:p>
            <a:pPr marL="0" lvl="0" indent="-25400" rtl="0">
              <a:lnSpc>
                <a:spcPct val="150000"/>
              </a:lnSpc>
              <a:spcBef>
                <a:spcPts val="0"/>
              </a:spcBef>
              <a:spcAft>
                <a:spcPts val="0"/>
              </a:spcAft>
              <a:buClr>
                <a:srgbClr val="60912B"/>
              </a:buClr>
              <a:buSzPts val="1800"/>
              <a:buFont typeface="Noto Sans Symbols"/>
              <a:buChar char="▪"/>
            </a:pPr>
            <a:r>
              <a:rPr lang="en" sz="1800">
                <a:solidFill>
                  <a:schemeClr val="dk1"/>
                </a:solidFill>
              </a:rPr>
              <a:t>  instantiation by using </a:t>
            </a:r>
            <a:r>
              <a:rPr lang="en" sz="1800">
                <a:solidFill>
                  <a:schemeClr val="dk1"/>
                </a:solidFill>
                <a:latin typeface="Courier New"/>
                <a:ea typeface="Courier New"/>
                <a:cs typeface="Courier New"/>
                <a:sym typeface="Courier New"/>
              </a:rPr>
              <a:t>new</a:t>
            </a:r>
            <a:r>
              <a:rPr lang="en" sz="1800">
                <a:solidFill>
                  <a:schemeClr val="dk1"/>
                </a:solidFill>
              </a:rPr>
              <a:t> keyword (hard-coded dependencies)</a:t>
            </a:r>
            <a:endParaRPr sz="1800">
              <a:solidFill>
                <a:schemeClr val="dk1"/>
              </a:solidFill>
            </a:endParaRPr>
          </a:p>
          <a:p>
            <a:pPr marL="0" lvl="0" indent="-25400" rtl="0">
              <a:lnSpc>
                <a:spcPct val="150000"/>
              </a:lnSpc>
              <a:spcBef>
                <a:spcPts val="0"/>
              </a:spcBef>
              <a:spcAft>
                <a:spcPts val="0"/>
              </a:spcAft>
              <a:buClr>
                <a:srgbClr val="60912B"/>
              </a:buClr>
              <a:buSzPts val="1800"/>
              <a:buFont typeface="Noto Sans Symbols"/>
              <a:buChar char="▪"/>
            </a:pPr>
            <a:r>
              <a:rPr lang="en" sz="1800">
                <a:solidFill>
                  <a:schemeClr val="dk1"/>
                </a:solidFill>
              </a:rPr>
              <a:t>  anything more than field assignment in constructor</a:t>
            </a:r>
            <a:endParaRPr sz="1800">
              <a:solidFill>
                <a:schemeClr val="dk1"/>
              </a:solidFill>
            </a:endParaRPr>
          </a:p>
          <a:p>
            <a:pPr marL="0" lvl="0" indent="-25400" rtl="0">
              <a:lnSpc>
                <a:spcPct val="150000"/>
              </a:lnSpc>
              <a:spcBef>
                <a:spcPts val="0"/>
              </a:spcBef>
              <a:spcAft>
                <a:spcPts val="0"/>
              </a:spcAft>
              <a:buClr>
                <a:srgbClr val="60912B"/>
              </a:buClr>
              <a:buSzPts val="1800"/>
              <a:buFont typeface="Noto Sans Symbols"/>
              <a:buChar char="▪"/>
            </a:pPr>
            <a:r>
              <a:rPr lang="en" sz="1800">
                <a:solidFill>
                  <a:schemeClr val="dk1"/>
                </a:solidFill>
              </a:rPr>
              <a:t>  too many fields</a:t>
            </a:r>
            <a:endParaRPr sz="1800">
              <a:solidFill>
                <a:schemeClr val="dk1"/>
              </a:solidFill>
            </a:endParaRPr>
          </a:p>
          <a:p>
            <a:pPr marL="0" lvl="0" indent="-25400" rtl="0">
              <a:lnSpc>
                <a:spcPct val="150000"/>
              </a:lnSpc>
              <a:spcBef>
                <a:spcPts val="0"/>
              </a:spcBef>
              <a:spcAft>
                <a:spcPts val="0"/>
              </a:spcAft>
              <a:buClr>
                <a:srgbClr val="60912B"/>
              </a:buClr>
              <a:buSzPts val="1800"/>
              <a:buFont typeface="Noto Sans Symbols"/>
              <a:buChar char="▪"/>
            </a:pPr>
            <a:r>
              <a:rPr lang="en" sz="1800">
                <a:solidFill>
                  <a:schemeClr val="dk1"/>
                </a:solidFill>
              </a:rPr>
              <a:t>  class has fields used only in some methods</a:t>
            </a:r>
            <a:endParaRPr sz="1800">
              <a:solidFill>
                <a:schemeClr val="dk1"/>
              </a:solidFill>
            </a:endParaRPr>
          </a:p>
          <a:p>
            <a:pPr marL="0" lvl="0" indent="-25400" rtl="0">
              <a:lnSpc>
                <a:spcPct val="150000"/>
              </a:lnSpc>
              <a:spcBef>
                <a:spcPts val="0"/>
              </a:spcBef>
              <a:spcAft>
                <a:spcPts val="0"/>
              </a:spcAft>
              <a:buClr>
                <a:srgbClr val="60912B"/>
              </a:buClr>
              <a:buSzPts val="1800"/>
              <a:buFont typeface="Noto Sans Symbols"/>
              <a:buChar char="▪"/>
            </a:pPr>
            <a:r>
              <a:rPr lang="en" sz="1800">
                <a:solidFill>
                  <a:schemeClr val="dk1"/>
                </a:solidFill>
              </a:rPr>
              <a:t>  too many dependencies</a:t>
            </a:r>
            <a:endParaRPr sz="1800">
              <a:solidFill>
                <a:schemeClr val="dk1"/>
              </a:solidFill>
            </a:endParaRPr>
          </a:p>
          <a:p>
            <a:pPr marL="0" lvl="0" indent="-25400" rtl="0">
              <a:lnSpc>
                <a:spcPct val="150000"/>
              </a:lnSpc>
              <a:spcBef>
                <a:spcPts val="0"/>
              </a:spcBef>
              <a:spcAft>
                <a:spcPts val="0"/>
              </a:spcAft>
              <a:buClr>
                <a:srgbClr val="60912B"/>
              </a:buClr>
              <a:buSzPts val="1800"/>
              <a:buFont typeface="Noto Sans Symbols"/>
              <a:buChar char="▪"/>
            </a:pPr>
            <a:r>
              <a:rPr lang="en" sz="1800">
                <a:solidFill>
                  <a:schemeClr val="dk1"/>
                </a:solidFill>
              </a:rPr>
              <a:t>  excessive scrolling</a:t>
            </a:r>
            <a:endParaRPr sz="1800">
              <a:solidFill>
                <a:schemeClr val="dk1"/>
              </a:solidFill>
            </a:endParaRPr>
          </a:p>
          <a:p>
            <a:pPr marL="0" lvl="0" indent="-25400" rtl="0">
              <a:lnSpc>
                <a:spcPct val="150000"/>
              </a:lnSpc>
              <a:spcBef>
                <a:spcPts val="0"/>
              </a:spcBef>
              <a:spcAft>
                <a:spcPts val="0"/>
              </a:spcAft>
              <a:buClr>
                <a:srgbClr val="60912B"/>
              </a:buClr>
              <a:buSzPts val="1800"/>
              <a:buFont typeface="Noto Sans Symbols"/>
              <a:buChar char="▪"/>
            </a:pPr>
            <a:r>
              <a:rPr lang="en" sz="1800">
                <a:solidFill>
                  <a:schemeClr val="dk1"/>
                </a:solidFill>
              </a:rPr>
              <a:t>  high maintenance cost</a:t>
            </a:r>
            <a:endParaRPr sz="1800">
              <a:solidFill>
                <a:schemeClr val="dk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Smells</a:t>
            </a:r>
            <a:endParaRPr sz="1600" b="1" i="0" u="none" strike="noStrike" cap="none">
              <a:solidFill>
                <a:srgbClr val="60912B"/>
              </a:solidFill>
              <a:latin typeface="Calibri"/>
              <a:ea typeface="Calibri"/>
              <a:cs typeface="Calibri"/>
              <a:sym typeface="Calibri"/>
            </a:endParaRPr>
          </a:p>
        </p:txBody>
      </p:sp>
      <p:sp>
        <p:nvSpPr>
          <p:cNvPr id="238" name="Shape 238"/>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239" name="Shape 239"/>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rtl="0">
              <a:lnSpc>
                <a:spcPct val="150000"/>
              </a:lnSpc>
              <a:spcBef>
                <a:spcPts val="0"/>
              </a:spcBef>
              <a:spcAft>
                <a:spcPts val="0"/>
              </a:spcAft>
              <a:buClr>
                <a:srgbClr val="60912B"/>
              </a:buClr>
              <a:buSzPts val="1800"/>
              <a:buFont typeface="Noto Sans Symbols"/>
              <a:buChar char="▪"/>
            </a:pPr>
            <a:r>
              <a:rPr lang="en" sz="1800">
                <a:solidFill>
                  <a:schemeClr val="dk1"/>
                </a:solidFill>
              </a:rPr>
              <a:t>  no / meaningless asserts in tests</a:t>
            </a:r>
            <a:endParaRPr sz="1800">
              <a:solidFill>
                <a:schemeClr val="dk1"/>
              </a:solidFill>
            </a:endParaRPr>
          </a:p>
          <a:p>
            <a:pPr marL="0" lvl="0" indent="-25400" rtl="0">
              <a:lnSpc>
                <a:spcPct val="150000"/>
              </a:lnSpc>
              <a:spcBef>
                <a:spcPts val="0"/>
              </a:spcBef>
              <a:spcAft>
                <a:spcPts val="0"/>
              </a:spcAft>
              <a:buClr>
                <a:srgbClr val="60912B"/>
              </a:buClr>
              <a:buSzPts val="1800"/>
              <a:buFont typeface="Noto Sans Symbols"/>
              <a:buChar char="▪"/>
            </a:pPr>
            <a:r>
              <a:rPr lang="en" sz="1800">
                <a:solidFill>
                  <a:schemeClr val="dk1"/>
                </a:solidFill>
              </a:rPr>
              <a:t>  testing private / protected methods</a:t>
            </a:r>
            <a:endParaRPr sz="1800">
              <a:solidFill>
                <a:schemeClr val="dk1"/>
              </a:solidFill>
            </a:endParaRPr>
          </a:p>
          <a:p>
            <a:pPr marL="0" lvl="0" indent="-25400" rtl="0">
              <a:lnSpc>
                <a:spcPct val="150000"/>
              </a:lnSpc>
              <a:spcBef>
                <a:spcPts val="0"/>
              </a:spcBef>
              <a:spcAft>
                <a:spcPts val="0"/>
              </a:spcAft>
              <a:buClr>
                <a:srgbClr val="60912B"/>
              </a:buClr>
              <a:buSzPts val="1800"/>
              <a:buFont typeface="Noto Sans Symbols"/>
              <a:buChar char="▪"/>
            </a:pPr>
            <a:r>
              <a:rPr lang="en" sz="1800">
                <a:solidFill>
                  <a:schemeClr val="dk1"/>
                </a:solidFill>
              </a:rPr>
              <a:t>  extensive setup / teardown</a:t>
            </a:r>
            <a:endParaRPr sz="1800">
              <a:solidFill>
                <a:schemeClr val="dk1"/>
              </a:solidFill>
            </a:endParaRPr>
          </a:p>
          <a:p>
            <a:pPr marL="0" lvl="0" indent="-25400" rtl="0">
              <a:lnSpc>
                <a:spcPct val="150000"/>
              </a:lnSpc>
              <a:spcBef>
                <a:spcPts val="0"/>
              </a:spcBef>
              <a:spcAft>
                <a:spcPts val="0"/>
              </a:spcAft>
              <a:buClr>
                <a:srgbClr val="60912B"/>
              </a:buClr>
              <a:buSzPts val="1800"/>
              <a:buFont typeface="Noto Sans Symbols"/>
              <a:buChar char="▪"/>
            </a:pPr>
            <a:r>
              <a:rPr lang="en" sz="1800">
                <a:solidFill>
                  <a:schemeClr val="dk1"/>
                </a:solidFill>
              </a:rPr>
              <a:t>  brittle tests</a:t>
            </a:r>
            <a:endParaRPr sz="1800">
              <a:solidFill>
                <a:schemeClr val="dk1"/>
              </a:solidFill>
            </a:endParaRPr>
          </a:p>
          <a:p>
            <a:pPr marL="0" lvl="0" indent="-25400" rtl="0">
              <a:lnSpc>
                <a:spcPct val="150000"/>
              </a:lnSpc>
              <a:spcBef>
                <a:spcPts val="0"/>
              </a:spcBef>
              <a:spcAft>
                <a:spcPts val="0"/>
              </a:spcAft>
              <a:buClr>
                <a:srgbClr val="60912B"/>
              </a:buClr>
              <a:buSzPts val="1800"/>
              <a:buFont typeface="Noto Sans Symbols"/>
              <a:buChar char="▪"/>
            </a:pPr>
            <a:r>
              <a:rPr lang="en" sz="1800">
                <a:solidFill>
                  <a:schemeClr val="dk1"/>
                </a:solidFill>
              </a:rPr>
              <a:t>  slow tests</a:t>
            </a:r>
            <a:endParaRPr sz="1800">
              <a:solidFill>
                <a:schemeClr val="dk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446538" y="138366"/>
            <a:ext cx="8250900" cy="615300"/>
          </a:xfrm>
          <a:prstGeom prst="rect">
            <a:avLst/>
          </a:prstGeom>
          <a:noFill/>
          <a:ln>
            <a:noFill/>
          </a:ln>
        </p:spPr>
        <p:txBody>
          <a:bodyPr spcFirstLastPara="1" wrap="square" lIns="0" tIns="45725" rIns="91425" bIns="45725" anchor="t" anchorCtr="0">
            <a:noAutofit/>
          </a:bodyPr>
          <a:lstStyle/>
          <a:p>
            <a:pPr marL="0" marR="0" lvl="0" indent="0" algn="ctr"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Don’t let your software rot!</a:t>
            </a:r>
            <a:endParaRPr sz="1600" b="1" i="0" u="none" strike="noStrike" cap="none">
              <a:solidFill>
                <a:srgbClr val="60912B"/>
              </a:solidFill>
              <a:latin typeface="Calibri"/>
              <a:ea typeface="Calibri"/>
              <a:cs typeface="Calibri"/>
              <a:sym typeface="Calibri"/>
            </a:endParaRPr>
          </a:p>
        </p:txBody>
      </p:sp>
      <p:pic>
        <p:nvPicPr>
          <p:cNvPr id="246" name="Shape 246"/>
          <p:cNvPicPr preferRelativeResize="0"/>
          <p:nvPr/>
        </p:nvPicPr>
        <p:blipFill>
          <a:blip r:embed="rId3">
            <a:alphaModFix/>
          </a:blip>
          <a:stretch>
            <a:fillRect/>
          </a:stretch>
        </p:blipFill>
        <p:spPr>
          <a:xfrm>
            <a:off x="1704975" y="637975"/>
            <a:ext cx="5734050" cy="4305300"/>
          </a:xfrm>
          <a:prstGeom prst="rect">
            <a:avLst/>
          </a:prstGeom>
          <a:noFill/>
          <a:ln w="9525" cap="flat" cmpd="sng">
            <a:solidFill>
              <a:srgbClr val="7F7F7F"/>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endParaRPr sz="1600" b="1" i="0" u="none" strike="noStrike" cap="none">
              <a:solidFill>
                <a:srgbClr val="60912B"/>
              </a:solidFill>
              <a:latin typeface="Calibri"/>
              <a:ea typeface="Calibri"/>
              <a:cs typeface="Calibri"/>
              <a:sym typeface="Calibri"/>
            </a:endParaRPr>
          </a:p>
        </p:txBody>
      </p:sp>
      <p:sp>
        <p:nvSpPr>
          <p:cNvPr id="253" name="Shape 253"/>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254" name="Shape 254"/>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0" algn="ctr" rtl="0">
              <a:lnSpc>
                <a:spcPct val="150000"/>
              </a:lnSpc>
              <a:spcBef>
                <a:spcPts val="0"/>
              </a:spcBef>
              <a:spcAft>
                <a:spcPts val="0"/>
              </a:spcAft>
              <a:buNone/>
            </a:pPr>
            <a:r>
              <a:rPr lang="en" sz="1800">
                <a:solidFill>
                  <a:schemeClr val="dk1"/>
                </a:solidFill>
              </a:rPr>
              <a:t> </a:t>
            </a:r>
            <a:r>
              <a:rPr lang="en" sz="1800" i="1">
                <a:solidFill>
                  <a:schemeClr val="dk1"/>
                </a:solidFill>
              </a:rPr>
              <a:t>“If the answer is not obvious, </a:t>
            </a:r>
            <a:endParaRPr sz="1800" i="1">
              <a:solidFill>
                <a:schemeClr val="dk1"/>
              </a:solidFill>
            </a:endParaRPr>
          </a:p>
          <a:p>
            <a:pPr marL="0" lvl="0" indent="0" algn="ctr" rtl="0">
              <a:lnSpc>
                <a:spcPct val="150000"/>
              </a:lnSpc>
              <a:spcBef>
                <a:spcPts val="0"/>
              </a:spcBef>
              <a:spcAft>
                <a:spcPts val="0"/>
              </a:spcAft>
              <a:buNone/>
            </a:pPr>
            <a:r>
              <a:rPr lang="en" sz="1800" i="1">
                <a:solidFill>
                  <a:schemeClr val="dk1"/>
                </a:solidFill>
              </a:rPr>
              <a:t>or it looks like the test would be ugly or hard to write, </a:t>
            </a:r>
            <a:endParaRPr sz="1800" i="1">
              <a:solidFill>
                <a:schemeClr val="dk1"/>
              </a:solidFill>
            </a:endParaRPr>
          </a:p>
          <a:p>
            <a:pPr marL="0" lvl="0" indent="0" algn="ctr" rtl="0">
              <a:lnSpc>
                <a:spcPct val="150000"/>
              </a:lnSpc>
              <a:spcBef>
                <a:spcPts val="0"/>
              </a:spcBef>
              <a:spcAft>
                <a:spcPts val="0"/>
              </a:spcAft>
              <a:buNone/>
            </a:pPr>
            <a:r>
              <a:rPr lang="en" sz="1800" i="1">
                <a:solidFill>
                  <a:schemeClr val="dk1"/>
                </a:solidFill>
              </a:rPr>
              <a:t>then take that as a warning signal. </a:t>
            </a:r>
            <a:endParaRPr sz="1800" i="1">
              <a:solidFill>
                <a:schemeClr val="dk1"/>
              </a:solidFill>
            </a:endParaRPr>
          </a:p>
          <a:p>
            <a:pPr marL="0" lvl="0" indent="0" algn="ctr" rtl="0">
              <a:lnSpc>
                <a:spcPct val="150000"/>
              </a:lnSpc>
              <a:spcBef>
                <a:spcPts val="0"/>
              </a:spcBef>
              <a:spcAft>
                <a:spcPts val="0"/>
              </a:spcAft>
              <a:buNone/>
            </a:pPr>
            <a:r>
              <a:rPr lang="en" sz="1800" i="1">
                <a:solidFill>
                  <a:schemeClr val="dk1"/>
                </a:solidFill>
              </a:rPr>
              <a:t>Your design probably needs to be modified; </a:t>
            </a:r>
            <a:endParaRPr sz="1800" i="1">
              <a:solidFill>
                <a:schemeClr val="dk1"/>
              </a:solidFill>
            </a:endParaRPr>
          </a:p>
          <a:p>
            <a:pPr marL="0" lvl="0" indent="0" algn="ctr" rtl="0">
              <a:lnSpc>
                <a:spcPct val="150000"/>
              </a:lnSpc>
              <a:spcBef>
                <a:spcPts val="0"/>
              </a:spcBef>
              <a:spcAft>
                <a:spcPts val="0"/>
              </a:spcAft>
              <a:buNone/>
            </a:pPr>
            <a:r>
              <a:rPr lang="en" sz="1800" i="1">
                <a:solidFill>
                  <a:schemeClr val="dk1"/>
                </a:solidFill>
              </a:rPr>
              <a:t>change things around until the code is easy to test, </a:t>
            </a:r>
            <a:endParaRPr sz="1800" i="1">
              <a:solidFill>
                <a:schemeClr val="dk1"/>
              </a:solidFill>
            </a:endParaRPr>
          </a:p>
          <a:p>
            <a:pPr marL="0" lvl="0" indent="0" algn="ctr" rtl="0">
              <a:lnSpc>
                <a:spcPct val="150000"/>
              </a:lnSpc>
              <a:spcBef>
                <a:spcPts val="0"/>
              </a:spcBef>
              <a:spcAft>
                <a:spcPts val="0"/>
              </a:spcAft>
              <a:buNone/>
            </a:pPr>
            <a:r>
              <a:rPr lang="en" sz="1800" i="1">
                <a:solidFill>
                  <a:schemeClr val="dk1"/>
                </a:solidFill>
              </a:rPr>
              <a:t>and your design will end up being far better for the effort” </a:t>
            </a:r>
            <a:endParaRPr sz="1800" i="1">
              <a:solidFill>
                <a:schemeClr val="dk1"/>
              </a:solidFill>
            </a:endParaRPr>
          </a:p>
          <a:p>
            <a:pPr marL="0" lvl="0" indent="0" algn="ctr" rtl="0">
              <a:lnSpc>
                <a:spcPct val="150000"/>
              </a:lnSpc>
              <a:spcBef>
                <a:spcPts val="0"/>
              </a:spcBef>
              <a:spcAft>
                <a:spcPts val="0"/>
              </a:spcAft>
              <a:buNone/>
            </a:pPr>
            <a:r>
              <a:rPr lang="en" sz="1800">
                <a:solidFill>
                  <a:schemeClr val="dk1"/>
                </a:solidFill>
              </a:rPr>
              <a:t>/ Thomas Hunt /</a:t>
            </a:r>
            <a:endParaRPr sz="1800">
              <a:solidFill>
                <a:schemeClr val="dk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Shape 260"/>
          <p:cNvPicPr preferRelativeResize="0"/>
          <p:nvPr/>
        </p:nvPicPr>
        <p:blipFill>
          <a:blip r:embed="rId3">
            <a:alphaModFix/>
          </a:blip>
          <a:stretch>
            <a:fillRect/>
          </a:stretch>
        </p:blipFill>
        <p:spPr>
          <a:xfrm>
            <a:off x="1779725" y="512450"/>
            <a:ext cx="5584550" cy="4118600"/>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600" b="1">
                <a:solidFill>
                  <a:srgbClr val="60912B"/>
                </a:solidFill>
                <a:latin typeface="Calibri"/>
                <a:ea typeface="Calibri"/>
                <a:cs typeface="Calibri"/>
                <a:sym typeface="Calibri"/>
              </a:rPr>
              <a:t>Problems with test-last approach:</a:t>
            </a:r>
            <a:endParaRPr sz="1600" b="1" i="0" u="none" strike="noStrike" cap="none">
              <a:solidFill>
                <a:srgbClr val="60912B"/>
              </a:solidFill>
              <a:latin typeface="Calibri"/>
              <a:ea typeface="Calibri"/>
              <a:cs typeface="Calibri"/>
              <a:sym typeface="Calibri"/>
            </a:endParaRPr>
          </a:p>
        </p:txBody>
      </p:sp>
      <p:sp>
        <p:nvSpPr>
          <p:cNvPr id="267" name="Shape 267"/>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268" name="Shape 268"/>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rtl="0">
              <a:lnSpc>
                <a:spcPct val="200000"/>
              </a:lnSpc>
              <a:spcBef>
                <a:spcPts val="0"/>
              </a:spcBef>
              <a:spcAft>
                <a:spcPts val="0"/>
              </a:spcAft>
              <a:buClr>
                <a:srgbClr val="60912B"/>
              </a:buClr>
              <a:buSzPts val="1800"/>
              <a:buFont typeface="Noto Sans Symbols"/>
              <a:buChar char="▪"/>
            </a:pPr>
            <a:r>
              <a:rPr lang="en" sz="1800">
                <a:solidFill>
                  <a:schemeClr val="dk1"/>
                </a:solidFill>
              </a:rPr>
              <a:t>  errors in production</a:t>
            </a:r>
            <a:endParaRPr sz="1800">
              <a:solidFill>
                <a:schemeClr val="dk1"/>
              </a:solidFill>
            </a:endParaRPr>
          </a:p>
          <a:p>
            <a:pPr marL="0" lvl="0" indent="-25400" rtl="0">
              <a:lnSpc>
                <a:spcPct val="200000"/>
              </a:lnSpc>
              <a:spcBef>
                <a:spcPts val="0"/>
              </a:spcBef>
              <a:spcAft>
                <a:spcPts val="0"/>
              </a:spcAft>
              <a:buClr>
                <a:srgbClr val="60912B"/>
              </a:buClr>
              <a:buSzPts val="1800"/>
              <a:buFont typeface="Noto Sans Symbols"/>
              <a:buChar char="▪"/>
            </a:pPr>
            <a:r>
              <a:rPr lang="en" sz="1800">
                <a:solidFill>
                  <a:schemeClr val="dk1"/>
                </a:solidFill>
              </a:rPr>
              <a:t>  programmers moves onto other projects</a:t>
            </a:r>
            <a:endParaRPr sz="1800">
              <a:solidFill>
                <a:schemeClr val="dk1"/>
              </a:solidFill>
            </a:endParaRPr>
          </a:p>
          <a:p>
            <a:pPr marL="0" lvl="0" indent="-25400" rtl="0">
              <a:lnSpc>
                <a:spcPct val="200000"/>
              </a:lnSpc>
              <a:spcBef>
                <a:spcPts val="0"/>
              </a:spcBef>
              <a:spcAft>
                <a:spcPts val="0"/>
              </a:spcAft>
              <a:buClr>
                <a:srgbClr val="60912B"/>
              </a:buClr>
              <a:buSzPts val="1800"/>
              <a:buFont typeface="Noto Sans Symbols"/>
              <a:buChar char="▪"/>
            </a:pPr>
            <a:r>
              <a:rPr lang="en" sz="1800">
                <a:solidFill>
                  <a:schemeClr val="dk1"/>
                </a:solidFill>
              </a:rPr>
              <a:t>  test and code written by different programmers</a:t>
            </a:r>
            <a:endParaRPr sz="1800">
              <a:solidFill>
                <a:schemeClr val="dk1"/>
              </a:solidFill>
            </a:endParaRPr>
          </a:p>
          <a:p>
            <a:pPr marL="0" lvl="0" indent="-25400" rtl="0">
              <a:lnSpc>
                <a:spcPct val="200000"/>
              </a:lnSpc>
              <a:spcBef>
                <a:spcPts val="0"/>
              </a:spcBef>
              <a:spcAft>
                <a:spcPts val="0"/>
              </a:spcAft>
              <a:buClr>
                <a:srgbClr val="60912B"/>
              </a:buClr>
              <a:buSzPts val="1800"/>
              <a:buFont typeface="Noto Sans Symbols"/>
              <a:buChar char="▪"/>
            </a:pPr>
            <a:r>
              <a:rPr lang="en" sz="1800">
                <a:solidFill>
                  <a:schemeClr val="dk1"/>
                </a:solidFill>
              </a:rPr>
              <a:t>  tests based on outdated information</a:t>
            </a:r>
            <a:endParaRPr sz="1800">
              <a:solidFill>
                <a:schemeClr val="dk1"/>
              </a:solidFill>
            </a:endParaRPr>
          </a:p>
          <a:p>
            <a:pPr marL="0" lvl="0" indent="-25400" rtl="0">
              <a:lnSpc>
                <a:spcPct val="200000"/>
              </a:lnSpc>
              <a:spcBef>
                <a:spcPts val="0"/>
              </a:spcBef>
              <a:spcAft>
                <a:spcPts val="0"/>
              </a:spcAft>
              <a:buClr>
                <a:srgbClr val="60912B"/>
              </a:buClr>
              <a:buSzPts val="1800"/>
              <a:buFont typeface="Noto Sans Symbols"/>
              <a:buChar char="▪"/>
            </a:pPr>
            <a:r>
              <a:rPr lang="en" sz="1800">
                <a:solidFill>
                  <a:schemeClr val="dk1"/>
                </a:solidFill>
              </a:rPr>
              <a:t>  infrequently testing</a:t>
            </a:r>
            <a:endParaRPr sz="1800">
              <a:solidFill>
                <a:schemeClr val="dk1"/>
              </a:solidFill>
            </a:endParaRPr>
          </a:p>
          <a:p>
            <a:pPr marL="0" lvl="0" indent="-25400" rtl="0">
              <a:lnSpc>
                <a:spcPct val="200000"/>
              </a:lnSpc>
              <a:spcBef>
                <a:spcPts val="0"/>
              </a:spcBef>
              <a:spcAft>
                <a:spcPts val="0"/>
              </a:spcAft>
              <a:buClr>
                <a:srgbClr val="60912B"/>
              </a:buClr>
              <a:buSzPts val="1800"/>
              <a:buFont typeface="Noto Sans Symbols"/>
              <a:buChar char="▪"/>
            </a:pPr>
            <a:r>
              <a:rPr lang="en" sz="1800">
                <a:solidFill>
                  <a:schemeClr val="dk1"/>
                </a:solidFill>
              </a:rPr>
              <a:t>  fixes that create other problems</a:t>
            </a:r>
            <a:endParaRPr sz="1800">
              <a:solidFill>
                <a:schemeClr val="dk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600" b="1">
                <a:solidFill>
                  <a:srgbClr val="60912B"/>
                </a:solidFill>
                <a:latin typeface="Calibri"/>
                <a:ea typeface="Calibri"/>
                <a:cs typeface="Calibri"/>
                <a:sym typeface="Calibri"/>
              </a:rPr>
              <a:t>Legacy code is:</a:t>
            </a:r>
            <a:endParaRPr sz="1600" b="1" i="0" u="none" strike="noStrike" cap="none">
              <a:solidFill>
                <a:srgbClr val="60912B"/>
              </a:solidFill>
              <a:latin typeface="Calibri"/>
              <a:ea typeface="Calibri"/>
              <a:cs typeface="Calibri"/>
              <a:sym typeface="Calibri"/>
            </a:endParaRPr>
          </a:p>
        </p:txBody>
      </p:sp>
      <p:sp>
        <p:nvSpPr>
          <p:cNvPr id="275" name="Shape 275"/>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276" name="Shape 276"/>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rtl="0">
              <a:lnSpc>
                <a:spcPct val="200000"/>
              </a:lnSpc>
              <a:spcBef>
                <a:spcPts val="0"/>
              </a:spcBef>
              <a:spcAft>
                <a:spcPts val="0"/>
              </a:spcAft>
              <a:buClr>
                <a:srgbClr val="60912B"/>
              </a:buClr>
              <a:buSzPts val="1800"/>
              <a:buFont typeface="Noto Sans Symbols"/>
              <a:buChar char="▪"/>
            </a:pPr>
            <a:r>
              <a:rPr lang="en" sz="1800">
                <a:solidFill>
                  <a:schemeClr val="dk1"/>
                </a:solidFill>
              </a:rPr>
              <a:t>  code without tests</a:t>
            </a:r>
            <a:endParaRPr sz="1800">
              <a:solidFill>
                <a:schemeClr val="dk1"/>
              </a:solidFill>
            </a:endParaRPr>
          </a:p>
          <a:p>
            <a:pPr marL="0" lvl="0" indent="-25400" rtl="0">
              <a:lnSpc>
                <a:spcPct val="200000"/>
              </a:lnSpc>
              <a:spcBef>
                <a:spcPts val="0"/>
              </a:spcBef>
              <a:spcAft>
                <a:spcPts val="0"/>
              </a:spcAft>
              <a:buClr>
                <a:srgbClr val="60912B"/>
              </a:buClr>
              <a:buSzPts val="1800"/>
              <a:buFont typeface="Noto Sans Symbols"/>
              <a:buChar char="▪"/>
            </a:pPr>
            <a:r>
              <a:rPr lang="en" sz="1800">
                <a:solidFill>
                  <a:schemeClr val="dk1"/>
                </a:solidFill>
              </a:rPr>
              <a:t>  code you’re afraid to change</a:t>
            </a:r>
            <a:endParaRPr sz="1800">
              <a:solidFill>
                <a:schemeClr val="dk1"/>
              </a:solidFill>
            </a:endParaRPr>
          </a:p>
        </p:txBody>
      </p:sp>
      <p:pic>
        <p:nvPicPr>
          <p:cNvPr id="277" name="Shape 277"/>
          <p:cNvPicPr preferRelativeResize="0"/>
          <p:nvPr/>
        </p:nvPicPr>
        <p:blipFill>
          <a:blip r:embed="rId3">
            <a:alphaModFix/>
          </a:blip>
          <a:stretch>
            <a:fillRect/>
          </a:stretch>
        </p:blipFill>
        <p:spPr>
          <a:xfrm>
            <a:off x="3935000" y="785813"/>
            <a:ext cx="4762500" cy="3571875"/>
          </a:xfrm>
          <a:prstGeom prst="rect">
            <a:avLst/>
          </a:prstGeom>
          <a:noFill/>
          <a:ln w="9525" cap="flat" cmpd="sng">
            <a:solidFill>
              <a:srgbClr val="7F7F7F"/>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Shape 283"/>
          <p:cNvPicPr preferRelativeResize="0"/>
          <p:nvPr/>
        </p:nvPicPr>
        <p:blipFill>
          <a:blip r:embed="rId3">
            <a:alphaModFix/>
          </a:blip>
          <a:stretch>
            <a:fillRect/>
          </a:stretch>
        </p:blipFill>
        <p:spPr>
          <a:xfrm>
            <a:off x="1298601" y="620800"/>
            <a:ext cx="6546800" cy="3901900"/>
          </a:xfrm>
          <a:prstGeom prst="rect">
            <a:avLst/>
          </a:prstGeom>
          <a:noFill/>
          <a:ln w="9525" cap="flat" cmpd="sng">
            <a:solidFill>
              <a:srgbClr val="7F7F7F"/>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Introduction to software testing</a:t>
            </a:r>
            <a:endParaRPr sz="1600" b="1" i="0" u="none" strike="noStrike" cap="none">
              <a:solidFill>
                <a:srgbClr val="60912B"/>
              </a:solidFill>
              <a:latin typeface="Calibri"/>
              <a:ea typeface="Calibri"/>
              <a:cs typeface="Calibri"/>
              <a:sym typeface="Calibri"/>
            </a:endParaRPr>
          </a:p>
        </p:txBody>
      </p:sp>
      <p:sp>
        <p:nvSpPr>
          <p:cNvPr id="85" name="Shape 85"/>
          <p:cNvSpPr txBox="1">
            <a:spLocks noGrp="1"/>
          </p:cNvSpPr>
          <p:nvPr>
            <p:ph type="body" idx="1"/>
          </p:nvPr>
        </p:nvSpPr>
        <p:spPr>
          <a:xfrm>
            <a:off x="446600" y="2260275"/>
            <a:ext cx="8250900" cy="655200"/>
          </a:xfrm>
          <a:prstGeom prst="rect">
            <a:avLst/>
          </a:prstGeom>
          <a:noFill/>
          <a:ln>
            <a:noFill/>
          </a:ln>
        </p:spPr>
        <p:txBody>
          <a:bodyPr spcFirstLastPara="1" wrap="square" lIns="0" tIns="45725" rIns="91425" bIns="45725" anchor="t" anchorCtr="0">
            <a:noAutofit/>
          </a:bodyPr>
          <a:lstStyle/>
          <a:p>
            <a:pPr marL="0" lvl="0" indent="-25400" rtl="0">
              <a:lnSpc>
                <a:spcPct val="100000"/>
              </a:lnSpc>
              <a:spcBef>
                <a:spcPts val="0"/>
              </a:spcBef>
              <a:spcAft>
                <a:spcPts val="0"/>
              </a:spcAft>
              <a:buClr>
                <a:srgbClr val="60912B"/>
              </a:buClr>
              <a:buSzPts val="1800"/>
              <a:buFont typeface="Noto Sans Symbols"/>
              <a:buChar char="▪"/>
            </a:pPr>
            <a:r>
              <a:rPr lang="en" sz="1800">
                <a:solidFill>
                  <a:srgbClr val="575756"/>
                </a:solidFill>
              </a:rPr>
              <a:t>  Software testing involves the execution of a software component or system component to evaluate one or more properties of interest:</a:t>
            </a:r>
            <a:endParaRPr>
              <a:solidFill>
                <a:srgbClr val="575756"/>
              </a:solidFill>
            </a:endParaRPr>
          </a:p>
        </p:txBody>
      </p:sp>
      <p:sp>
        <p:nvSpPr>
          <p:cNvPr id="86" name="Shape 86"/>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87" name="Shape 87"/>
          <p:cNvSpPr txBox="1">
            <a:spLocks noGrp="1"/>
          </p:cNvSpPr>
          <p:nvPr>
            <p:ph type="body" idx="1"/>
          </p:nvPr>
        </p:nvSpPr>
        <p:spPr>
          <a:xfrm>
            <a:off x="1005354" y="2861900"/>
            <a:ext cx="7862400" cy="1893900"/>
          </a:xfrm>
          <a:prstGeom prst="rect">
            <a:avLst/>
          </a:prstGeom>
          <a:noFill/>
          <a:ln>
            <a:noFill/>
          </a:ln>
        </p:spPr>
        <p:txBody>
          <a:bodyPr spcFirstLastPara="1" wrap="square" lIns="0" tIns="45725" rIns="91425" bIns="45725" anchor="t" anchorCtr="0">
            <a:noAutofit/>
          </a:bodyPr>
          <a:lstStyle/>
          <a:p>
            <a:pPr marL="0" lvl="0" indent="-25400" rtl="0">
              <a:lnSpc>
                <a:spcPct val="115000"/>
              </a:lnSpc>
              <a:spcBef>
                <a:spcPts val="0"/>
              </a:spcBef>
              <a:spcAft>
                <a:spcPts val="0"/>
              </a:spcAft>
              <a:buSzPts val="1800"/>
              <a:buFont typeface="Noto Sans Symbols"/>
              <a:buChar char="▪"/>
            </a:pPr>
            <a:r>
              <a:rPr lang="en" sz="1800">
                <a:solidFill>
                  <a:schemeClr val="dk1"/>
                </a:solidFill>
                <a:latin typeface="Arial"/>
                <a:ea typeface="Arial"/>
                <a:cs typeface="Arial"/>
                <a:sym typeface="Arial"/>
              </a:rPr>
              <a:t>  meets the requirements that guided its design and development</a:t>
            </a:r>
            <a:endParaRPr sz="1800">
              <a:solidFill>
                <a:schemeClr val="dk1"/>
              </a:solidFill>
              <a:latin typeface="Arial"/>
              <a:ea typeface="Arial"/>
              <a:cs typeface="Arial"/>
              <a:sym typeface="Arial"/>
            </a:endParaRPr>
          </a:p>
          <a:p>
            <a:pPr marL="0" lvl="0" indent="-25400" rtl="0">
              <a:lnSpc>
                <a:spcPct val="115000"/>
              </a:lnSpc>
              <a:spcBef>
                <a:spcPts val="0"/>
              </a:spcBef>
              <a:spcAft>
                <a:spcPts val="0"/>
              </a:spcAft>
              <a:buSzPts val="1800"/>
              <a:buFont typeface="Noto Sans Symbols"/>
              <a:buChar char="▪"/>
            </a:pPr>
            <a:r>
              <a:rPr lang="en" sz="1800">
                <a:solidFill>
                  <a:schemeClr val="dk1"/>
                </a:solidFill>
                <a:latin typeface="Arial"/>
                <a:ea typeface="Arial"/>
                <a:cs typeface="Arial"/>
                <a:sym typeface="Arial"/>
              </a:rPr>
              <a:t>  responds correctly to all kinds of inputs</a:t>
            </a:r>
            <a:endParaRPr sz="1800">
              <a:solidFill>
                <a:schemeClr val="dk1"/>
              </a:solidFill>
              <a:latin typeface="Arial"/>
              <a:ea typeface="Arial"/>
              <a:cs typeface="Arial"/>
              <a:sym typeface="Arial"/>
            </a:endParaRPr>
          </a:p>
          <a:p>
            <a:pPr marL="0" lvl="0" indent="-25400" rtl="0">
              <a:lnSpc>
                <a:spcPct val="115000"/>
              </a:lnSpc>
              <a:spcBef>
                <a:spcPts val="0"/>
              </a:spcBef>
              <a:spcAft>
                <a:spcPts val="0"/>
              </a:spcAft>
              <a:buSzPts val="1800"/>
              <a:buFont typeface="Noto Sans Symbols"/>
              <a:buChar char="▪"/>
            </a:pPr>
            <a:r>
              <a:rPr lang="en" sz="1800">
                <a:solidFill>
                  <a:schemeClr val="dk1"/>
                </a:solidFill>
                <a:latin typeface="Arial"/>
                <a:ea typeface="Arial"/>
                <a:cs typeface="Arial"/>
                <a:sym typeface="Arial"/>
              </a:rPr>
              <a:t>  performs its functions within an acceptable time</a:t>
            </a:r>
            <a:endParaRPr sz="1800">
              <a:solidFill>
                <a:schemeClr val="dk1"/>
              </a:solidFill>
              <a:latin typeface="Arial"/>
              <a:ea typeface="Arial"/>
              <a:cs typeface="Arial"/>
              <a:sym typeface="Arial"/>
            </a:endParaRPr>
          </a:p>
          <a:p>
            <a:pPr marL="0" lvl="0" indent="-25400" rtl="0">
              <a:lnSpc>
                <a:spcPct val="115000"/>
              </a:lnSpc>
              <a:spcBef>
                <a:spcPts val="0"/>
              </a:spcBef>
              <a:spcAft>
                <a:spcPts val="0"/>
              </a:spcAft>
              <a:buSzPts val="1800"/>
              <a:buFont typeface="Noto Sans Symbols"/>
              <a:buChar char="▪"/>
            </a:pPr>
            <a:r>
              <a:rPr lang="en" sz="1800">
                <a:solidFill>
                  <a:schemeClr val="dk1"/>
                </a:solidFill>
                <a:latin typeface="Arial"/>
                <a:ea typeface="Arial"/>
                <a:cs typeface="Arial"/>
                <a:sym typeface="Arial"/>
              </a:rPr>
              <a:t>  is sufficiently usable</a:t>
            </a:r>
            <a:endParaRPr sz="1800">
              <a:solidFill>
                <a:schemeClr val="dk1"/>
              </a:solidFill>
              <a:latin typeface="Arial"/>
              <a:ea typeface="Arial"/>
              <a:cs typeface="Arial"/>
              <a:sym typeface="Arial"/>
            </a:endParaRPr>
          </a:p>
          <a:p>
            <a:pPr marL="0" lvl="0" indent="-25400" rtl="0">
              <a:lnSpc>
                <a:spcPct val="115000"/>
              </a:lnSpc>
              <a:spcBef>
                <a:spcPts val="0"/>
              </a:spcBef>
              <a:spcAft>
                <a:spcPts val="0"/>
              </a:spcAft>
              <a:buSzPts val="1800"/>
              <a:buFont typeface="Noto Sans Symbols"/>
              <a:buChar char="▪"/>
            </a:pPr>
            <a:r>
              <a:rPr lang="en" sz="1800">
                <a:solidFill>
                  <a:schemeClr val="dk1"/>
                </a:solidFill>
                <a:latin typeface="Arial"/>
                <a:ea typeface="Arial"/>
                <a:cs typeface="Arial"/>
                <a:sym typeface="Arial"/>
              </a:rPr>
              <a:t>  can be installed and run in it’s intended environments</a:t>
            </a:r>
            <a:endParaRPr sz="1800">
              <a:solidFill>
                <a:schemeClr val="dk1"/>
              </a:solidFill>
              <a:latin typeface="Arial"/>
              <a:ea typeface="Arial"/>
              <a:cs typeface="Arial"/>
              <a:sym typeface="Arial"/>
            </a:endParaRPr>
          </a:p>
          <a:p>
            <a:pPr marL="0" lvl="0" indent="-25400" rtl="0">
              <a:lnSpc>
                <a:spcPct val="115000"/>
              </a:lnSpc>
              <a:spcBef>
                <a:spcPts val="0"/>
              </a:spcBef>
              <a:spcAft>
                <a:spcPts val="0"/>
              </a:spcAft>
              <a:buSzPts val="1800"/>
              <a:buFont typeface="Noto Sans Symbols"/>
              <a:buChar char="▪"/>
            </a:pPr>
            <a:r>
              <a:rPr lang="en" sz="1800">
                <a:solidFill>
                  <a:schemeClr val="dk1"/>
                </a:solidFill>
                <a:latin typeface="Arial"/>
                <a:ea typeface="Arial"/>
                <a:cs typeface="Arial"/>
                <a:sym typeface="Arial"/>
              </a:rPr>
              <a:t>  achieves the general result it’s stakeholders desire</a:t>
            </a:r>
            <a:endParaRPr sz="1800">
              <a:solidFill>
                <a:schemeClr val="dk1"/>
              </a:solidFill>
              <a:latin typeface="Arial"/>
              <a:ea typeface="Arial"/>
              <a:cs typeface="Arial"/>
              <a:sym typeface="Arial"/>
            </a:endParaRPr>
          </a:p>
        </p:txBody>
      </p:sp>
      <p:sp>
        <p:nvSpPr>
          <p:cNvPr id="88" name="Shape 88"/>
          <p:cNvSpPr txBox="1">
            <a:spLocks noGrp="1"/>
          </p:cNvSpPr>
          <p:nvPr>
            <p:ph type="body" idx="1"/>
          </p:nvPr>
        </p:nvSpPr>
        <p:spPr>
          <a:xfrm>
            <a:off x="446600" y="1400300"/>
            <a:ext cx="8250900" cy="702900"/>
          </a:xfrm>
          <a:prstGeom prst="rect">
            <a:avLst/>
          </a:prstGeom>
          <a:noFill/>
          <a:ln>
            <a:noFill/>
          </a:ln>
        </p:spPr>
        <p:txBody>
          <a:bodyPr spcFirstLastPara="1" wrap="square" lIns="0" tIns="45725" rIns="91425" bIns="45725" anchor="t" anchorCtr="0">
            <a:noAutofit/>
          </a:bodyPr>
          <a:lstStyle/>
          <a:p>
            <a:pPr marL="0" lvl="0" indent="-25400" rtl="0">
              <a:lnSpc>
                <a:spcPct val="100000"/>
              </a:lnSpc>
              <a:spcBef>
                <a:spcPts val="0"/>
              </a:spcBef>
              <a:spcAft>
                <a:spcPts val="0"/>
              </a:spcAft>
              <a:buClr>
                <a:srgbClr val="60912B"/>
              </a:buClr>
              <a:buSzPts val="1800"/>
              <a:buFont typeface="Noto Sans Symbols"/>
              <a:buChar char="▪"/>
            </a:pPr>
            <a:r>
              <a:rPr lang="en" sz="1800">
                <a:solidFill>
                  <a:schemeClr val="dk1"/>
                </a:solidFill>
              </a:rPr>
              <a:t>  Test: a procedure intended to establish the quality, performance, or reliability of something, especially before it is taken into widespread use.</a:t>
            </a:r>
            <a:br>
              <a:rPr lang="en" sz="1800">
                <a:solidFill>
                  <a:schemeClr val="dk1"/>
                </a:solidFill>
              </a:rPr>
            </a:br>
            <a:endParaRPr>
              <a:solidFill>
                <a:srgbClr val="57575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p:nvPr/>
        </p:nvSpPr>
        <p:spPr>
          <a:xfrm>
            <a:off x="-8975" y="-1975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90" name="Shape 290"/>
          <p:cNvPicPr preferRelativeResize="0"/>
          <p:nvPr/>
        </p:nvPicPr>
        <p:blipFill>
          <a:blip r:embed="rId3">
            <a:alphaModFix/>
          </a:blip>
          <a:stretch>
            <a:fillRect/>
          </a:stretch>
        </p:blipFill>
        <p:spPr>
          <a:xfrm>
            <a:off x="1704975" y="419100"/>
            <a:ext cx="5734050" cy="4305300"/>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Shape 296"/>
          <p:cNvPicPr preferRelativeResize="0"/>
          <p:nvPr/>
        </p:nvPicPr>
        <p:blipFill>
          <a:blip r:embed="rId3">
            <a:alphaModFix/>
          </a:blip>
          <a:stretch>
            <a:fillRect/>
          </a:stretch>
        </p:blipFill>
        <p:spPr>
          <a:xfrm>
            <a:off x="1704975" y="419100"/>
            <a:ext cx="5734050" cy="4305300"/>
          </a:xfrm>
          <a:prstGeom prst="rect">
            <a:avLst/>
          </a:prstGeom>
          <a:noFill/>
          <a:ln w="9525" cap="flat" cmpd="sng">
            <a:solidFill>
              <a:srgbClr val="7F7F7F"/>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How to write good tests</a:t>
            </a:r>
            <a:endParaRPr sz="1600" b="1" i="0" u="none" strike="noStrike" cap="none">
              <a:solidFill>
                <a:srgbClr val="60912B"/>
              </a:solidFill>
              <a:latin typeface="Calibri"/>
              <a:ea typeface="Calibri"/>
              <a:cs typeface="Calibri"/>
              <a:sym typeface="Calibri"/>
            </a:endParaRPr>
          </a:p>
        </p:txBody>
      </p:sp>
      <p:sp>
        <p:nvSpPr>
          <p:cNvPr id="303" name="Shape 303"/>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304" name="Shape 304"/>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rtl="0">
              <a:lnSpc>
                <a:spcPct val="200000"/>
              </a:lnSpc>
              <a:spcBef>
                <a:spcPts val="0"/>
              </a:spcBef>
              <a:spcAft>
                <a:spcPts val="0"/>
              </a:spcAft>
              <a:buClr>
                <a:srgbClr val="60912B"/>
              </a:buClr>
              <a:buSzPts val="1800"/>
              <a:buFont typeface="Noto Sans Symbols"/>
              <a:buChar char="▪"/>
            </a:pPr>
            <a:r>
              <a:rPr lang="en" sz="1800">
                <a:solidFill>
                  <a:schemeClr val="dk1"/>
                </a:solidFill>
              </a:rPr>
              <a:t>  </a:t>
            </a:r>
            <a:r>
              <a:rPr lang="en" sz="1800" i="1">
                <a:solidFill>
                  <a:schemeClr val="dk1"/>
                </a:solidFill>
              </a:rPr>
              <a:t>“The secret of testing is writing testable code”</a:t>
            </a:r>
            <a:r>
              <a:rPr lang="en" sz="1800">
                <a:solidFill>
                  <a:schemeClr val="dk1"/>
                </a:solidFill>
              </a:rPr>
              <a:t> - Misko Hevery</a:t>
            </a:r>
            <a:endParaRPr sz="18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How to write good tests</a:t>
            </a:r>
            <a:endParaRPr sz="1600" b="1" i="0" u="none" strike="noStrike" cap="none">
              <a:solidFill>
                <a:srgbClr val="60912B"/>
              </a:solidFill>
              <a:latin typeface="Calibri"/>
              <a:ea typeface="Calibri"/>
              <a:cs typeface="Calibri"/>
              <a:sym typeface="Calibri"/>
            </a:endParaRPr>
          </a:p>
        </p:txBody>
      </p:sp>
      <p:sp>
        <p:nvSpPr>
          <p:cNvPr id="311" name="Shape 311"/>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312" name="Shape 312"/>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rtl="0">
              <a:lnSpc>
                <a:spcPct val="150000"/>
              </a:lnSpc>
              <a:spcBef>
                <a:spcPts val="0"/>
              </a:spcBef>
              <a:spcAft>
                <a:spcPts val="0"/>
              </a:spcAft>
              <a:buClr>
                <a:srgbClr val="60912B"/>
              </a:buClr>
              <a:buSzPts val="1800"/>
              <a:buFont typeface="Noto Sans Symbols"/>
              <a:buChar char="▪"/>
            </a:pPr>
            <a:r>
              <a:rPr lang="en" sz="1800">
                <a:solidFill>
                  <a:schemeClr val="dk1"/>
                </a:solidFill>
              </a:rPr>
              <a:t>  the name should clearly describe the purpose of the test</a:t>
            </a:r>
            <a:endParaRPr sz="1800">
              <a:solidFill>
                <a:schemeClr val="dk1"/>
              </a:solidFill>
            </a:endParaRPr>
          </a:p>
          <a:p>
            <a:pPr marL="0" lvl="0" indent="-25400" rtl="0">
              <a:lnSpc>
                <a:spcPct val="150000"/>
              </a:lnSpc>
              <a:spcBef>
                <a:spcPts val="0"/>
              </a:spcBef>
              <a:spcAft>
                <a:spcPts val="0"/>
              </a:spcAft>
              <a:buClr>
                <a:srgbClr val="60912B"/>
              </a:buClr>
              <a:buSzPts val="1800"/>
              <a:buFont typeface="Noto Sans Symbols"/>
              <a:buChar char="▪"/>
            </a:pPr>
            <a:r>
              <a:rPr lang="en" sz="1800">
                <a:solidFill>
                  <a:schemeClr val="dk1"/>
                </a:solidFill>
              </a:rPr>
              <a:t>  Given / When / Then + readability</a:t>
            </a:r>
            <a:endParaRPr sz="1800">
              <a:solidFill>
                <a:schemeClr val="dk1"/>
              </a:solidFill>
            </a:endParaRPr>
          </a:p>
          <a:p>
            <a:pPr marL="0" lvl="0" indent="-25400" rtl="0">
              <a:lnSpc>
                <a:spcPct val="150000"/>
              </a:lnSpc>
              <a:spcBef>
                <a:spcPts val="0"/>
              </a:spcBef>
              <a:spcAft>
                <a:spcPts val="0"/>
              </a:spcAft>
              <a:buClr>
                <a:srgbClr val="60912B"/>
              </a:buClr>
              <a:buSzPts val="1800"/>
              <a:buFont typeface="Noto Sans Symbols"/>
              <a:buChar char="▪"/>
            </a:pPr>
            <a:r>
              <a:rPr lang="en" sz="1800">
                <a:solidFill>
                  <a:schemeClr val="dk1"/>
                </a:solidFill>
              </a:rPr>
              <a:t>  each test should be for a single concept (1 assert)</a:t>
            </a:r>
            <a:endParaRPr sz="1800">
              <a:solidFill>
                <a:schemeClr val="dk1"/>
              </a:solidFill>
            </a:endParaRPr>
          </a:p>
          <a:p>
            <a:pPr marL="0" lvl="0" indent="-25400" rtl="0">
              <a:lnSpc>
                <a:spcPct val="150000"/>
              </a:lnSpc>
              <a:spcBef>
                <a:spcPts val="0"/>
              </a:spcBef>
              <a:spcAft>
                <a:spcPts val="0"/>
              </a:spcAft>
              <a:buClr>
                <a:srgbClr val="60912B"/>
              </a:buClr>
              <a:buSzPts val="1800"/>
              <a:buFont typeface="Noto Sans Symbols"/>
              <a:buChar char="▪"/>
            </a:pPr>
            <a:r>
              <a:rPr lang="en" sz="1800">
                <a:solidFill>
                  <a:schemeClr val="dk1"/>
                </a:solidFill>
              </a:rPr>
              <a:t>  test in isolation</a:t>
            </a:r>
            <a:endParaRPr sz="18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Shape 318"/>
          <p:cNvPicPr preferRelativeResize="0"/>
          <p:nvPr/>
        </p:nvPicPr>
        <p:blipFill>
          <a:blip r:embed="rId3">
            <a:alphaModFix/>
          </a:blip>
          <a:stretch>
            <a:fillRect/>
          </a:stretch>
        </p:blipFill>
        <p:spPr>
          <a:xfrm>
            <a:off x="1353575" y="472225"/>
            <a:ext cx="6436850" cy="4199050"/>
          </a:xfrm>
          <a:prstGeom prst="rect">
            <a:avLst/>
          </a:prstGeom>
          <a:noFill/>
          <a:ln w="9525" cap="flat" cmpd="sng">
            <a:solidFill>
              <a:srgbClr val="7F7F7F"/>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How to write good tests</a:t>
            </a:r>
            <a:endParaRPr sz="1600" b="1" i="0" u="none" strike="noStrike" cap="none">
              <a:solidFill>
                <a:srgbClr val="60912B"/>
              </a:solidFill>
              <a:latin typeface="Calibri"/>
              <a:ea typeface="Calibri"/>
              <a:cs typeface="Calibri"/>
              <a:sym typeface="Calibri"/>
            </a:endParaRPr>
          </a:p>
        </p:txBody>
      </p:sp>
      <p:sp>
        <p:nvSpPr>
          <p:cNvPr id="325" name="Shape 325"/>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326" name="Shape 326"/>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rtl="0">
              <a:lnSpc>
                <a:spcPct val="150000"/>
              </a:lnSpc>
              <a:spcBef>
                <a:spcPts val="0"/>
              </a:spcBef>
              <a:spcAft>
                <a:spcPts val="0"/>
              </a:spcAft>
              <a:buClr>
                <a:srgbClr val="60912B"/>
              </a:buClr>
              <a:buSzPts val="1800"/>
              <a:buFont typeface="Noto Sans Symbols"/>
              <a:buChar char="▪"/>
            </a:pPr>
            <a:r>
              <a:rPr lang="en" sz="1800">
                <a:solidFill>
                  <a:schemeClr val="dk1"/>
                </a:solidFill>
              </a:rPr>
              <a:t>  the name should clearly describe the purpose of the test</a:t>
            </a:r>
            <a:endParaRPr sz="1800">
              <a:solidFill>
                <a:schemeClr val="dk1"/>
              </a:solidFill>
            </a:endParaRPr>
          </a:p>
          <a:p>
            <a:pPr marL="0" lvl="0" indent="-25400" rtl="0">
              <a:lnSpc>
                <a:spcPct val="150000"/>
              </a:lnSpc>
              <a:spcBef>
                <a:spcPts val="0"/>
              </a:spcBef>
              <a:spcAft>
                <a:spcPts val="0"/>
              </a:spcAft>
              <a:buClr>
                <a:srgbClr val="60912B"/>
              </a:buClr>
              <a:buSzPts val="1800"/>
              <a:buFont typeface="Noto Sans Symbols"/>
              <a:buChar char="▪"/>
            </a:pPr>
            <a:r>
              <a:rPr lang="en" sz="1800">
                <a:solidFill>
                  <a:schemeClr val="dk1"/>
                </a:solidFill>
              </a:rPr>
              <a:t>  Given / When / Then + readability</a:t>
            </a:r>
            <a:endParaRPr sz="1800">
              <a:solidFill>
                <a:schemeClr val="dk1"/>
              </a:solidFill>
            </a:endParaRPr>
          </a:p>
          <a:p>
            <a:pPr marL="0" lvl="0" indent="-25400" rtl="0">
              <a:lnSpc>
                <a:spcPct val="150000"/>
              </a:lnSpc>
              <a:spcBef>
                <a:spcPts val="0"/>
              </a:spcBef>
              <a:spcAft>
                <a:spcPts val="0"/>
              </a:spcAft>
              <a:buClr>
                <a:srgbClr val="60912B"/>
              </a:buClr>
              <a:buSzPts val="1800"/>
              <a:buFont typeface="Noto Sans Symbols"/>
              <a:buChar char="▪"/>
            </a:pPr>
            <a:r>
              <a:rPr lang="en" sz="1800">
                <a:solidFill>
                  <a:schemeClr val="dk1"/>
                </a:solidFill>
              </a:rPr>
              <a:t>  each test should be for a single concept (1 assert)</a:t>
            </a:r>
            <a:endParaRPr sz="1800">
              <a:solidFill>
                <a:schemeClr val="dk1"/>
              </a:solidFill>
            </a:endParaRPr>
          </a:p>
          <a:p>
            <a:pPr marL="0" lvl="0" indent="-25400" rtl="0">
              <a:lnSpc>
                <a:spcPct val="150000"/>
              </a:lnSpc>
              <a:spcBef>
                <a:spcPts val="0"/>
              </a:spcBef>
              <a:spcAft>
                <a:spcPts val="0"/>
              </a:spcAft>
              <a:buClr>
                <a:srgbClr val="60912B"/>
              </a:buClr>
              <a:buSzPts val="1800"/>
              <a:buFont typeface="Noto Sans Symbols"/>
              <a:buChar char="▪"/>
            </a:pPr>
            <a:r>
              <a:rPr lang="en" sz="1800">
                <a:solidFill>
                  <a:schemeClr val="dk1"/>
                </a:solidFill>
              </a:rPr>
              <a:t>  test in isolation</a:t>
            </a:r>
            <a:endParaRPr sz="1800">
              <a:solidFill>
                <a:schemeClr val="dk1"/>
              </a:solidFill>
            </a:endParaRPr>
          </a:p>
        </p:txBody>
      </p:sp>
      <p:sp>
        <p:nvSpPr>
          <p:cNvPr id="327" name="Shape 327"/>
          <p:cNvSpPr txBox="1">
            <a:spLocks noGrp="1"/>
          </p:cNvSpPr>
          <p:nvPr>
            <p:ph type="body" idx="1"/>
          </p:nvPr>
        </p:nvSpPr>
        <p:spPr>
          <a:xfrm>
            <a:off x="995404" y="3109950"/>
            <a:ext cx="7862400" cy="1893900"/>
          </a:xfrm>
          <a:prstGeom prst="rect">
            <a:avLst/>
          </a:prstGeom>
          <a:noFill/>
          <a:ln>
            <a:noFill/>
          </a:ln>
        </p:spPr>
        <p:txBody>
          <a:bodyPr spcFirstLastPara="1" wrap="square" lIns="0" tIns="45725" rIns="91425" bIns="45725" anchor="t" anchorCtr="0">
            <a:noAutofit/>
          </a:bodyPr>
          <a:lstStyle/>
          <a:p>
            <a:pPr marL="0" lvl="0" indent="-25400" rtl="0">
              <a:lnSpc>
                <a:spcPct val="115000"/>
              </a:lnSpc>
              <a:spcBef>
                <a:spcPts val="0"/>
              </a:spcBef>
              <a:spcAft>
                <a:spcPts val="0"/>
              </a:spcAft>
              <a:buSzPts val="1800"/>
              <a:buFont typeface="Noto Sans Symbols"/>
              <a:buChar char="▪"/>
            </a:pPr>
            <a:r>
              <a:rPr lang="en" sz="1800">
                <a:solidFill>
                  <a:schemeClr val="dk1"/>
                </a:solidFill>
                <a:latin typeface="Arial"/>
                <a:ea typeface="Arial"/>
                <a:cs typeface="Arial"/>
                <a:sym typeface="Arial"/>
              </a:rPr>
              <a:t>  </a:t>
            </a:r>
            <a:r>
              <a:rPr lang="en" sz="1800" b="1">
                <a:solidFill>
                  <a:srgbClr val="FF0000"/>
                </a:solidFill>
              </a:rPr>
              <a:t>F</a:t>
            </a:r>
            <a:r>
              <a:rPr lang="en" sz="1800" b="1">
                <a:solidFill>
                  <a:schemeClr val="dk1"/>
                </a:solidFill>
              </a:rPr>
              <a:t>ast</a:t>
            </a:r>
            <a:r>
              <a:rPr lang="en" sz="1800">
                <a:solidFill>
                  <a:schemeClr val="dk1"/>
                </a:solidFill>
              </a:rPr>
              <a:t>: to run them frequently</a:t>
            </a:r>
            <a:endParaRPr sz="1800">
              <a:solidFill>
                <a:schemeClr val="dk1"/>
              </a:solidFill>
            </a:endParaRPr>
          </a:p>
          <a:p>
            <a:pPr marL="0" lvl="0" indent="-25400" rtl="0">
              <a:lnSpc>
                <a:spcPct val="115000"/>
              </a:lnSpc>
              <a:spcBef>
                <a:spcPts val="0"/>
              </a:spcBef>
              <a:spcAft>
                <a:spcPts val="0"/>
              </a:spcAft>
              <a:buSzPts val="1800"/>
              <a:buFont typeface="Noto Sans Symbols"/>
              <a:buChar char="▪"/>
            </a:pPr>
            <a:r>
              <a:rPr lang="en" sz="1800">
                <a:solidFill>
                  <a:schemeClr val="dk1"/>
                </a:solidFill>
                <a:latin typeface="Arial"/>
                <a:ea typeface="Arial"/>
                <a:cs typeface="Arial"/>
                <a:sym typeface="Arial"/>
              </a:rPr>
              <a:t>  </a:t>
            </a:r>
            <a:r>
              <a:rPr lang="en" sz="1800" b="1">
                <a:solidFill>
                  <a:srgbClr val="FF0000"/>
                </a:solidFill>
              </a:rPr>
              <a:t>I</a:t>
            </a:r>
            <a:r>
              <a:rPr lang="en" sz="1800" b="1">
                <a:solidFill>
                  <a:schemeClr val="dk1"/>
                </a:solidFill>
              </a:rPr>
              <a:t>ndependent</a:t>
            </a:r>
            <a:r>
              <a:rPr lang="en" sz="1800">
                <a:solidFill>
                  <a:schemeClr val="dk1"/>
                </a:solidFill>
              </a:rPr>
              <a:t>: of each other</a:t>
            </a:r>
            <a:endParaRPr sz="1800">
              <a:solidFill>
                <a:schemeClr val="dk1"/>
              </a:solidFill>
              <a:latin typeface="Arial"/>
              <a:ea typeface="Arial"/>
              <a:cs typeface="Arial"/>
              <a:sym typeface="Arial"/>
            </a:endParaRPr>
          </a:p>
          <a:p>
            <a:pPr marL="0" lvl="0" indent="-25400" rtl="0">
              <a:lnSpc>
                <a:spcPct val="115000"/>
              </a:lnSpc>
              <a:spcBef>
                <a:spcPts val="0"/>
              </a:spcBef>
              <a:spcAft>
                <a:spcPts val="0"/>
              </a:spcAft>
              <a:buSzPts val="1800"/>
              <a:buFont typeface="Noto Sans Symbols"/>
              <a:buChar char="▪"/>
            </a:pPr>
            <a:r>
              <a:rPr lang="en" sz="1800">
                <a:solidFill>
                  <a:schemeClr val="dk1"/>
                </a:solidFill>
                <a:latin typeface="Arial"/>
                <a:ea typeface="Arial"/>
                <a:cs typeface="Arial"/>
                <a:sym typeface="Arial"/>
              </a:rPr>
              <a:t>  </a:t>
            </a:r>
            <a:r>
              <a:rPr lang="en" sz="1800" b="1">
                <a:solidFill>
                  <a:srgbClr val="FF0000"/>
                </a:solidFill>
              </a:rPr>
              <a:t>R</a:t>
            </a:r>
            <a:r>
              <a:rPr lang="en" sz="1800" b="1">
                <a:solidFill>
                  <a:schemeClr val="dk1"/>
                </a:solidFill>
              </a:rPr>
              <a:t>epeatable</a:t>
            </a:r>
            <a:r>
              <a:rPr lang="en" sz="1800">
                <a:solidFill>
                  <a:schemeClr val="dk1"/>
                </a:solidFill>
              </a:rPr>
              <a:t>: in any environment</a:t>
            </a:r>
            <a:endParaRPr sz="1800">
              <a:solidFill>
                <a:schemeClr val="dk1"/>
              </a:solidFill>
            </a:endParaRPr>
          </a:p>
          <a:p>
            <a:pPr marL="0" lvl="0" indent="-25400" rtl="0">
              <a:lnSpc>
                <a:spcPct val="115000"/>
              </a:lnSpc>
              <a:spcBef>
                <a:spcPts val="0"/>
              </a:spcBef>
              <a:spcAft>
                <a:spcPts val="0"/>
              </a:spcAft>
              <a:buSzPts val="1800"/>
              <a:buFont typeface="Noto Sans Symbols"/>
              <a:buChar char="▪"/>
            </a:pPr>
            <a:r>
              <a:rPr lang="en" sz="1800">
                <a:solidFill>
                  <a:schemeClr val="dk1"/>
                </a:solidFill>
                <a:latin typeface="Arial"/>
                <a:ea typeface="Arial"/>
                <a:cs typeface="Arial"/>
                <a:sym typeface="Arial"/>
              </a:rPr>
              <a:t>  </a:t>
            </a:r>
            <a:r>
              <a:rPr lang="en" sz="1800" b="1">
                <a:solidFill>
                  <a:srgbClr val="FF0000"/>
                </a:solidFill>
              </a:rPr>
              <a:t>S</a:t>
            </a:r>
            <a:r>
              <a:rPr lang="en" sz="1800" b="1">
                <a:solidFill>
                  <a:schemeClr val="dk1"/>
                </a:solidFill>
              </a:rPr>
              <a:t>elf-Validating</a:t>
            </a:r>
            <a:r>
              <a:rPr lang="en" sz="1800">
                <a:solidFill>
                  <a:schemeClr val="dk1"/>
                </a:solidFill>
              </a:rPr>
              <a:t>: either passing or failing</a:t>
            </a:r>
            <a:endParaRPr sz="1800">
              <a:solidFill>
                <a:schemeClr val="dk1"/>
              </a:solidFill>
            </a:endParaRPr>
          </a:p>
          <a:p>
            <a:pPr marL="0" lvl="0" indent="-25400" rtl="0">
              <a:lnSpc>
                <a:spcPct val="115000"/>
              </a:lnSpc>
              <a:spcBef>
                <a:spcPts val="0"/>
              </a:spcBef>
              <a:spcAft>
                <a:spcPts val="0"/>
              </a:spcAft>
              <a:buSzPts val="1800"/>
              <a:buFont typeface="Noto Sans Symbols"/>
              <a:buChar char="▪"/>
            </a:pPr>
            <a:r>
              <a:rPr lang="en" sz="1800">
                <a:solidFill>
                  <a:schemeClr val="dk1"/>
                </a:solidFill>
                <a:latin typeface="Arial"/>
                <a:ea typeface="Arial"/>
                <a:cs typeface="Arial"/>
                <a:sym typeface="Arial"/>
              </a:rPr>
              <a:t>  </a:t>
            </a:r>
            <a:r>
              <a:rPr lang="en" sz="1800" b="1">
                <a:solidFill>
                  <a:srgbClr val="FF0000"/>
                </a:solidFill>
              </a:rPr>
              <a:t>T</a:t>
            </a:r>
            <a:r>
              <a:rPr lang="en" sz="1800" b="1">
                <a:solidFill>
                  <a:schemeClr val="dk1"/>
                </a:solidFill>
              </a:rPr>
              <a:t>imely</a:t>
            </a:r>
            <a:r>
              <a:rPr lang="en" sz="1800">
                <a:solidFill>
                  <a:schemeClr val="dk1"/>
                </a:solidFill>
              </a:rPr>
              <a:t>: written before the production code</a:t>
            </a:r>
            <a:endParaRPr sz="18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endParaRPr sz="1600" b="1" i="0" u="none" strike="noStrike" cap="none">
              <a:solidFill>
                <a:srgbClr val="60912B"/>
              </a:solidFill>
              <a:latin typeface="Calibri"/>
              <a:ea typeface="Calibri"/>
              <a:cs typeface="Calibri"/>
              <a:sym typeface="Calibri"/>
            </a:endParaRPr>
          </a:p>
        </p:txBody>
      </p:sp>
      <p:sp>
        <p:nvSpPr>
          <p:cNvPr id="334" name="Shape 334"/>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335" name="Shape 335"/>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0" algn="ctr" rtl="0">
              <a:spcBef>
                <a:spcPts val="0"/>
              </a:spcBef>
              <a:spcAft>
                <a:spcPts val="0"/>
              </a:spcAft>
              <a:buNone/>
            </a:pPr>
            <a:r>
              <a:rPr lang="en" sz="1800" i="1">
                <a:solidFill>
                  <a:schemeClr val="dk1"/>
                </a:solidFill>
              </a:rPr>
              <a:t>“Experience is a hard teacher </a:t>
            </a:r>
            <a:endParaRPr sz="1800" i="1">
              <a:solidFill>
                <a:schemeClr val="dk1"/>
              </a:solidFill>
            </a:endParaRPr>
          </a:p>
          <a:p>
            <a:pPr marL="0" lvl="0" indent="0" algn="ctr" rtl="0">
              <a:spcBef>
                <a:spcPts val="500"/>
              </a:spcBef>
              <a:spcAft>
                <a:spcPts val="0"/>
              </a:spcAft>
              <a:buNone/>
            </a:pPr>
            <a:r>
              <a:rPr lang="en" sz="1800" i="1">
                <a:solidFill>
                  <a:schemeClr val="dk1"/>
                </a:solidFill>
              </a:rPr>
              <a:t>because she gives the </a:t>
            </a:r>
            <a:r>
              <a:rPr lang="en" sz="1800" i="1">
                <a:solidFill>
                  <a:srgbClr val="FF0000"/>
                </a:solidFill>
              </a:rPr>
              <a:t>test first</a:t>
            </a:r>
            <a:r>
              <a:rPr lang="en" sz="1800" i="1">
                <a:solidFill>
                  <a:schemeClr val="dk1"/>
                </a:solidFill>
              </a:rPr>
              <a:t>, </a:t>
            </a:r>
            <a:endParaRPr sz="1800" i="1">
              <a:solidFill>
                <a:schemeClr val="dk1"/>
              </a:solidFill>
            </a:endParaRPr>
          </a:p>
          <a:p>
            <a:pPr marL="0" lvl="0" indent="0" algn="ctr" rtl="0">
              <a:spcBef>
                <a:spcPts val="500"/>
              </a:spcBef>
              <a:spcAft>
                <a:spcPts val="0"/>
              </a:spcAft>
              <a:buNone/>
            </a:pPr>
            <a:r>
              <a:rPr lang="en" sz="1800" i="1">
                <a:solidFill>
                  <a:schemeClr val="dk1"/>
                </a:solidFill>
              </a:rPr>
              <a:t>the lesson afterward.”</a:t>
            </a:r>
            <a:endParaRPr sz="1800" i="1">
              <a:solidFill>
                <a:schemeClr val="dk1"/>
              </a:solidFill>
            </a:endParaRPr>
          </a:p>
          <a:p>
            <a:pPr marL="0" lvl="0" indent="0" algn="ctr" rtl="0">
              <a:spcBef>
                <a:spcPts val="500"/>
              </a:spcBef>
              <a:spcAft>
                <a:spcPts val="0"/>
              </a:spcAft>
              <a:buNone/>
            </a:pPr>
            <a:endParaRPr sz="1800">
              <a:solidFill>
                <a:schemeClr val="dk1"/>
              </a:solidFill>
            </a:endParaRPr>
          </a:p>
          <a:p>
            <a:pPr marL="0" lvl="0" indent="0" algn="ctr" rtl="0">
              <a:spcBef>
                <a:spcPts val="500"/>
              </a:spcBef>
              <a:spcAft>
                <a:spcPts val="500"/>
              </a:spcAft>
              <a:buNone/>
            </a:pPr>
            <a:r>
              <a:rPr lang="en" sz="1800">
                <a:solidFill>
                  <a:schemeClr val="dk1"/>
                </a:solidFill>
              </a:rPr>
              <a:t>/ Chinese proverb /</a:t>
            </a:r>
            <a:endParaRPr sz="18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600" b="1">
                <a:solidFill>
                  <a:srgbClr val="60912B"/>
                </a:solidFill>
                <a:latin typeface="Calibri"/>
                <a:ea typeface="Calibri"/>
                <a:cs typeface="Calibri"/>
                <a:sym typeface="Calibri"/>
              </a:rPr>
              <a:t>What is Test-Driven Development?</a:t>
            </a:r>
            <a:endParaRPr sz="1600" b="1" i="0" u="none" strike="noStrike" cap="none">
              <a:solidFill>
                <a:srgbClr val="60912B"/>
              </a:solidFill>
              <a:latin typeface="Calibri"/>
              <a:ea typeface="Calibri"/>
              <a:cs typeface="Calibri"/>
              <a:sym typeface="Calibri"/>
            </a:endParaRPr>
          </a:p>
        </p:txBody>
      </p:sp>
      <p:sp>
        <p:nvSpPr>
          <p:cNvPr id="342" name="Shape 342"/>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343" name="Shape 343"/>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0" algn="ctr" rtl="0">
              <a:lnSpc>
                <a:spcPct val="200000"/>
              </a:lnSpc>
              <a:spcBef>
                <a:spcPts val="0"/>
              </a:spcBef>
              <a:spcAft>
                <a:spcPts val="0"/>
              </a:spcAft>
              <a:buNone/>
            </a:pPr>
            <a:r>
              <a:rPr lang="en" sz="1800">
                <a:solidFill>
                  <a:schemeClr val="dk1"/>
                </a:solidFill>
              </a:rPr>
              <a:t>Test-driven development (TDD) is an evolutionary approach to development</a:t>
            </a:r>
            <a:endParaRPr sz="1800">
              <a:solidFill>
                <a:schemeClr val="dk1"/>
              </a:solidFill>
            </a:endParaRPr>
          </a:p>
          <a:p>
            <a:pPr marL="0" lvl="0" indent="0" algn="ctr" rtl="0">
              <a:lnSpc>
                <a:spcPct val="200000"/>
              </a:lnSpc>
              <a:spcBef>
                <a:spcPts val="0"/>
              </a:spcBef>
              <a:spcAft>
                <a:spcPts val="0"/>
              </a:spcAft>
              <a:buNone/>
            </a:pPr>
            <a:r>
              <a:rPr lang="en" sz="1800">
                <a:solidFill>
                  <a:schemeClr val="dk1"/>
                </a:solidFill>
              </a:rPr>
              <a:t>which combines test-first development where you write a test </a:t>
            </a:r>
            <a:endParaRPr sz="1800">
              <a:solidFill>
                <a:schemeClr val="dk1"/>
              </a:solidFill>
            </a:endParaRPr>
          </a:p>
          <a:p>
            <a:pPr marL="0" lvl="0" indent="0" algn="ctr" rtl="0">
              <a:lnSpc>
                <a:spcPct val="200000"/>
              </a:lnSpc>
              <a:spcBef>
                <a:spcPts val="0"/>
              </a:spcBef>
              <a:spcAft>
                <a:spcPts val="0"/>
              </a:spcAft>
              <a:buNone/>
            </a:pPr>
            <a:r>
              <a:rPr lang="en" sz="1800">
                <a:solidFill>
                  <a:schemeClr val="dk1"/>
                </a:solidFill>
              </a:rPr>
              <a:t>before you write just enough production code to fulfill that test and refactoring.</a:t>
            </a:r>
            <a:endParaRPr sz="1800">
              <a:solidFill>
                <a:schemeClr val="dk1"/>
              </a:solidFill>
            </a:endParaRPr>
          </a:p>
          <a:p>
            <a:pPr marL="0" lvl="0" indent="0" algn="ctr" rtl="0">
              <a:lnSpc>
                <a:spcPct val="200000"/>
              </a:lnSpc>
              <a:spcBef>
                <a:spcPts val="0"/>
              </a:spcBef>
              <a:spcAft>
                <a:spcPts val="0"/>
              </a:spcAft>
              <a:buNone/>
            </a:pPr>
            <a:r>
              <a:rPr lang="en" sz="1800">
                <a:solidFill>
                  <a:schemeClr val="dk1"/>
                </a:solidFill>
              </a:rPr>
              <a:t>In other words, it’s one way to think through your requirements or design </a:t>
            </a:r>
            <a:endParaRPr sz="1800">
              <a:solidFill>
                <a:schemeClr val="dk1"/>
              </a:solidFill>
            </a:endParaRPr>
          </a:p>
          <a:p>
            <a:pPr marL="0" lvl="0" indent="0" algn="ctr" rtl="0">
              <a:lnSpc>
                <a:spcPct val="200000"/>
              </a:lnSpc>
              <a:spcBef>
                <a:spcPts val="0"/>
              </a:spcBef>
              <a:spcAft>
                <a:spcPts val="0"/>
              </a:spcAft>
              <a:buNone/>
            </a:pPr>
            <a:r>
              <a:rPr lang="en" sz="1800">
                <a:solidFill>
                  <a:schemeClr val="dk1"/>
                </a:solidFill>
              </a:rPr>
              <a:t>before your write your functional code. </a:t>
            </a:r>
            <a:endParaRPr sz="18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600" b="1">
                <a:solidFill>
                  <a:srgbClr val="60912B"/>
                </a:solidFill>
                <a:latin typeface="Calibri"/>
                <a:ea typeface="Calibri"/>
                <a:cs typeface="Calibri"/>
                <a:sym typeface="Calibri"/>
              </a:rPr>
              <a:t>What is Test-Driven Development?</a:t>
            </a:r>
            <a:endParaRPr sz="1600" b="1" i="0" u="none" strike="noStrike" cap="none">
              <a:solidFill>
                <a:srgbClr val="60912B"/>
              </a:solidFill>
              <a:latin typeface="Calibri"/>
              <a:ea typeface="Calibri"/>
              <a:cs typeface="Calibri"/>
              <a:sym typeface="Calibri"/>
            </a:endParaRPr>
          </a:p>
        </p:txBody>
      </p:sp>
      <p:sp>
        <p:nvSpPr>
          <p:cNvPr id="350" name="Shape 350"/>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351" name="Shape 351"/>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0" algn="ctr" rtl="0">
              <a:lnSpc>
                <a:spcPct val="200000"/>
              </a:lnSpc>
              <a:spcBef>
                <a:spcPts val="0"/>
              </a:spcBef>
              <a:spcAft>
                <a:spcPts val="0"/>
              </a:spcAft>
              <a:buNone/>
            </a:pPr>
            <a:endParaRPr sz="1800" i="1">
              <a:solidFill>
                <a:schemeClr val="dk1"/>
              </a:solidFill>
            </a:endParaRPr>
          </a:p>
          <a:p>
            <a:pPr marL="0" lvl="0" indent="0" algn="ctr" rtl="0">
              <a:lnSpc>
                <a:spcPct val="200000"/>
              </a:lnSpc>
              <a:spcBef>
                <a:spcPts val="0"/>
              </a:spcBef>
              <a:spcAft>
                <a:spcPts val="0"/>
              </a:spcAft>
              <a:buNone/>
            </a:pPr>
            <a:r>
              <a:rPr lang="en" sz="1800" i="1">
                <a:solidFill>
                  <a:schemeClr val="dk1"/>
                </a:solidFill>
              </a:rPr>
              <a:t>“TDD is risk averse programming,</a:t>
            </a:r>
            <a:endParaRPr sz="1800" i="1">
              <a:solidFill>
                <a:schemeClr val="dk1"/>
              </a:solidFill>
            </a:endParaRPr>
          </a:p>
          <a:p>
            <a:pPr marL="0" lvl="0" indent="0" algn="ctr" rtl="0">
              <a:lnSpc>
                <a:spcPct val="200000"/>
              </a:lnSpc>
              <a:spcBef>
                <a:spcPts val="0"/>
              </a:spcBef>
              <a:spcAft>
                <a:spcPts val="0"/>
              </a:spcAft>
              <a:buNone/>
            </a:pPr>
            <a:r>
              <a:rPr lang="en" sz="1800" i="1">
                <a:solidFill>
                  <a:schemeClr val="dk1"/>
                </a:solidFill>
              </a:rPr>
              <a:t>investing work in the near term </a:t>
            </a:r>
            <a:endParaRPr sz="1800" i="1">
              <a:solidFill>
                <a:schemeClr val="dk1"/>
              </a:solidFill>
            </a:endParaRPr>
          </a:p>
          <a:p>
            <a:pPr marL="0" lvl="0" indent="0" algn="ctr" rtl="0">
              <a:lnSpc>
                <a:spcPct val="200000"/>
              </a:lnSpc>
              <a:spcBef>
                <a:spcPts val="0"/>
              </a:spcBef>
              <a:spcAft>
                <a:spcPts val="0"/>
              </a:spcAft>
              <a:buNone/>
            </a:pPr>
            <a:r>
              <a:rPr lang="en" sz="1800" i="1">
                <a:solidFill>
                  <a:schemeClr val="dk1"/>
                </a:solidFill>
              </a:rPr>
              <a:t>to avoid failures later on”</a:t>
            </a:r>
            <a:endParaRPr sz="1800" i="1">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600" b="1">
                <a:solidFill>
                  <a:srgbClr val="60912B"/>
                </a:solidFill>
                <a:latin typeface="Calibri"/>
                <a:ea typeface="Calibri"/>
                <a:cs typeface="Calibri"/>
                <a:sym typeface="Calibri"/>
              </a:rPr>
              <a:t>What is Test-Driven Development?</a:t>
            </a:r>
            <a:endParaRPr sz="1600" b="1" i="0" u="none" strike="noStrike" cap="none">
              <a:solidFill>
                <a:srgbClr val="60912B"/>
              </a:solidFill>
              <a:latin typeface="Calibri"/>
              <a:ea typeface="Calibri"/>
              <a:cs typeface="Calibri"/>
              <a:sym typeface="Calibri"/>
            </a:endParaRPr>
          </a:p>
        </p:txBody>
      </p:sp>
      <p:sp>
        <p:nvSpPr>
          <p:cNvPr id="358" name="Shape 358"/>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359" name="Shape 359"/>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0" algn="ctr" rtl="0">
              <a:lnSpc>
                <a:spcPct val="200000"/>
              </a:lnSpc>
              <a:spcBef>
                <a:spcPts val="0"/>
              </a:spcBef>
              <a:spcAft>
                <a:spcPts val="0"/>
              </a:spcAft>
              <a:buNone/>
            </a:pPr>
            <a:endParaRPr sz="1800">
              <a:solidFill>
                <a:schemeClr val="dk1"/>
              </a:solidFill>
            </a:endParaRPr>
          </a:p>
          <a:p>
            <a:pPr marL="0" lvl="0" indent="0" algn="ctr" rtl="0">
              <a:lnSpc>
                <a:spcPct val="200000"/>
              </a:lnSpc>
              <a:spcBef>
                <a:spcPts val="0"/>
              </a:spcBef>
              <a:spcAft>
                <a:spcPts val="0"/>
              </a:spcAft>
              <a:buNone/>
            </a:pPr>
            <a:r>
              <a:rPr lang="en" sz="1800">
                <a:solidFill>
                  <a:schemeClr val="dk1"/>
                </a:solidFill>
              </a:rPr>
              <a:t>It’s a design technique: </a:t>
            </a:r>
            <a:endParaRPr sz="1800">
              <a:solidFill>
                <a:schemeClr val="dk1"/>
              </a:solidFill>
            </a:endParaRPr>
          </a:p>
          <a:p>
            <a:pPr marL="0" lvl="0" indent="0" algn="ctr" rtl="0">
              <a:lnSpc>
                <a:spcPct val="200000"/>
              </a:lnSpc>
              <a:spcBef>
                <a:spcPts val="0"/>
              </a:spcBef>
              <a:spcAft>
                <a:spcPts val="0"/>
              </a:spcAft>
              <a:buNone/>
            </a:pPr>
            <a:r>
              <a:rPr lang="en" sz="1800">
                <a:solidFill>
                  <a:schemeClr val="dk1"/>
                </a:solidFill>
              </a:rPr>
              <a:t>lets you </a:t>
            </a:r>
            <a:r>
              <a:rPr lang="en" sz="1800">
                <a:solidFill>
                  <a:srgbClr val="FF0000"/>
                </a:solidFill>
              </a:rPr>
              <a:t>think</a:t>
            </a:r>
            <a:r>
              <a:rPr lang="en" sz="1800">
                <a:solidFill>
                  <a:schemeClr val="dk1"/>
                </a:solidFill>
              </a:rPr>
              <a:t> “how to use” first, </a:t>
            </a:r>
            <a:endParaRPr sz="1800">
              <a:solidFill>
                <a:schemeClr val="dk1"/>
              </a:solidFill>
            </a:endParaRPr>
          </a:p>
          <a:p>
            <a:pPr marL="0" lvl="0" indent="0" algn="ctr" rtl="0">
              <a:lnSpc>
                <a:spcPct val="200000"/>
              </a:lnSpc>
              <a:spcBef>
                <a:spcPts val="0"/>
              </a:spcBef>
              <a:spcAft>
                <a:spcPts val="0"/>
              </a:spcAft>
              <a:buNone/>
            </a:pPr>
            <a:r>
              <a:rPr lang="en" sz="1800">
                <a:solidFill>
                  <a:schemeClr val="dk1"/>
                </a:solidFill>
              </a:rPr>
              <a:t>rather than “how to implement”</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446600" y="523175"/>
            <a:ext cx="8250900" cy="4249500"/>
          </a:xfrm>
          <a:prstGeom prst="rect">
            <a:avLst/>
          </a:prstGeom>
          <a:noFill/>
          <a:ln>
            <a:noFill/>
          </a:ln>
        </p:spPr>
        <p:txBody>
          <a:bodyPr spcFirstLastPara="1" wrap="square" lIns="0" tIns="45725" rIns="91425" bIns="45725" anchor="t" anchorCtr="0">
            <a:noAutofit/>
          </a:bodyPr>
          <a:lstStyle/>
          <a:p>
            <a:pPr marL="0" lvl="0" indent="-25400" rtl="0">
              <a:lnSpc>
                <a:spcPct val="200000"/>
              </a:lnSpc>
              <a:spcBef>
                <a:spcPts val="0"/>
              </a:spcBef>
              <a:spcAft>
                <a:spcPts val="0"/>
              </a:spcAft>
              <a:buClr>
                <a:srgbClr val="60912B"/>
              </a:buClr>
              <a:buSzPts val="1800"/>
              <a:buFont typeface="Noto Sans Symbols"/>
              <a:buChar char="▪"/>
            </a:pPr>
            <a:r>
              <a:rPr lang="en" sz="1800">
                <a:solidFill>
                  <a:schemeClr val="dk1"/>
                </a:solidFill>
              </a:rPr>
              <a:t>  Software testing is a verification and validation process</a:t>
            </a:r>
            <a:endParaRPr sz="1800">
              <a:solidFill>
                <a:schemeClr val="dk1"/>
              </a:solidFill>
            </a:endParaRPr>
          </a:p>
          <a:p>
            <a:pPr marL="0" lvl="0" indent="0" rtl="0">
              <a:lnSpc>
                <a:spcPct val="200000"/>
              </a:lnSpc>
              <a:spcBef>
                <a:spcPts val="0"/>
              </a:spcBef>
              <a:spcAft>
                <a:spcPts val="0"/>
              </a:spcAft>
              <a:buNone/>
            </a:pPr>
            <a:endParaRPr sz="1800">
              <a:solidFill>
                <a:schemeClr val="dk1"/>
              </a:solidFill>
            </a:endParaRPr>
          </a:p>
          <a:p>
            <a:pPr marL="0" lvl="0" indent="0" rtl="0">
              <a:lnSpc>
                <a:spcPct val="200000"/>
              </a:lnSpc>
              <a:spcBef>
                <a:spcPts val="0"/>
              </a:spcBef>
              <a:spcAft>
                <a:spcPts val="0"/>
              </a:spcAft>
              <a:buNone/>
            </a:pPr>
            <a:endParaRPr>
              <a:solidFill>
                <a:srgbClr val="575756"/>
              </a:solidFill>
            </a:endParaRPr>
          </a:p>
        </p:txBody>
      </p:sp>
      <p:sp>
        <p:nvSpPr>
          <p:cNvPr id="95" name="Shape 95"/>
          <p:cNvSpPr txBox="1">
            <a:spLocks noGrp="1"/>
          </p:cNvSpPr>
          <p:nvPr>
            <p:ph type="body" idx="1"/>
          </p:nvPr>
        </p:nvSpPr>
        <p:spPr>
          <a:xfrm>
            <a:off x="1005354" y="997618"/>
            <a:ext cx="7862400" cy="378557"/>
          </a:xfrm>
          <a:prstGeom prst="rect">
            <a:avLst/>
          </a:prstGeom>
          <a:noFill/>
          <a:ln>
            <a:noFill/>
          </a:ln>
        </p:spPr>
        <p:txBody>
          <a:bodyPr spcFirstLastPara="1" wrap="square" lIns="0" tIns="45725" rIns="91425" bIns="45725" anchor="t" anchorCtr="0">
            <a:noAutofit/>
          </a:bodyPr>
          <a:lstStyle/>
          <a:p>
            <a:pPr marL="0" lvl="0" indent="-25400" rtl="0">
              <a:lnSpc>
                <a:spcPct val="115000"/>
              </a:lnSpc>
              <a:spcBef>
                <a:spcPts val="0"/>
              </a:spcBef>
              <a:spcAft>
                <a:spcPts val="0"/>
              </a:spcAft>
              <a:buSzPts val="1800"/>
              <a:buFont typeface="Calibri"/>
              <a:buChar char="▪"/>
            </a:pPr>
            <a:r>
              <a:rPr lang="en" sz="1800" dirty="0">
                <a:solidFill>
                  <a:schemeClr val="dk1"/>
                </a:solidFill>
              </a:rPr>
              <a:t>  Verification: are we building the product </a:t>
            </a:r>
            <a:r>
              <a:rPr lang="en" sz="1800" dirty="0">
                <a:solidFill>
                  <a:srgbClr val="FF0000"/>
                </a:solidFill>
              </a:rPr>
              <a:t>right</a:t>
            </a:r>
            <a:r>
              <a:rPr lang="en" sz="1800" dirty="0">
                <a:solidFill>
                  <a:schemeClr val="dk1"/>
                </a:solidFill>
              </a:rPr>
              <a:t>?</a:t>
            </a:r>
            <a:endParaRPr sz="1800" dirty="0">
              <a:solidFill>
                <a:schemeClr val="dk1"/>
              </a:solidFill>
            </a:endParaRPr>
          </a:p>
          <a:p>
            <a:pPr marL="0" lvl="0" indent="-25400" rtl="0">
              <a:lnSpc>
                <a:spcPct val="115000"/>
              </a:lnSpc>
              <a:spcBef>
                <a:spcPts val="0"/>
              </a:spcBef>
              <a:spcAft>
                <a:spcPts val="0"/>
              </a:spcAft>
              <a:buSzPts val="1800"/>
              <a:buFont typeface="Calibri"/>
              <a:buChar char="▪"/>
            </a:pPr>
            <a:r>
              <a:rPr lang="en" sz="1800" dirty="0">
                <a:solidFill>
                  <a:schemeClr val="dk1"/>
                </a:solidFill>
              </a:rPr>
              <a:t>  Validation: are we building the right </a:t>
            </a:r>
            <a:r>
              <a:rPr lang="en" sz="1800" dirty="0">
                <a:solidFill>
                  <a:srgbClr val="FF0000"/>
                </a:solidFill>
              </a:rPr>
              <a:t>product</a:t>
            </a:r>
            <a:r>
              <a:rPr lang="en" sz="1800" dirty="0">
                <a:solidFill>
                  <a:schemeClr val="dk1"/>
                </a:solidFill>
              </a:rPr>
              <a:t>? </a:t>
            </a:r>
            <a:r>
              <a:rPr lang="en" sz="1000" i="1" dirty="0">
                <a:solidFill>
                  <a:schemeClr val="dk1"/>
                </a:solidFill>
              </a:rPr>
              <a:t>(see ATDD)</a:t>
            </a:r>
            <a:endParaRPr sz="1000" i="1" dirty="0">
              <a:solidFill>
                <a:schemeClr val="dk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Shape 365"/>
          <p:cNvPicPr preferRelativeResize="0"/>
          <p:nvPr/>
        </p:nvPicPr>
        <p:blipFill>
          <a:blip r:embed="rId3">
            <a:alphaModFix/>
          </a:blip>
          <a:stretch>
            <a:fillRect/>
          </a:stretch>
        </p:blipFill>
        <p:spPr>
          <a:xfrm>
            <a:off x="1071450" y="152400"/>
            <a:ext cx="7001097" cy="48386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Shape 371"/>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The Three Laws of TDD</a:t>
            </a:r>
            <a:endParaRPr sz="1600" b="1" i="0" u="none" strike="noStrike" cap="none">
              <a:solidFill>
                <a:srgbClr val="60912B"/>
              </a:solidFill>
              <a:latin typeface="Calibri"/>
              <a:ea typeface="Calibri"/>
              <a:cs typeface="Calibri"/>
              <a:sym typeface="Calibri"/>
            </a:endParaRPr>
          </a:p>
        </p:txBody>
      </p:sp>
      <p:sp>
        <p:nvSpPr>
          <p:cNvPr id="372" name="Shape 372"/>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373" name="Shape 373"/>
          <p:cNvSpPr txBox="1">
            <a:spLocks noGrp="1"/>
          </p:cNvSpPr>
          <p:nvPr>
            <p:ph type="body" idx="1"/>
          </p:nvPr>
        </p:nvSpPr>
        <p:spPr>
          <a:xfrm>
            <a:off x="446600" y="1400350"/>
            <a:ext cx="8697300" cy="3253800"/>
          </a:xfrm>
          <a:prstGeom prst="rect">
            <a:avLst/>
          </a:prstGeom>
          <a:noFill/>
          <a:ln>
            <a:noFill/>
          </a:ln>
        </p:spPr>
        <p:txBody>
          <a:bodyPr spcFirstLastPara="1" wrap="square" lIns="0" tIns="45725" rIns="91425" bIns="45725" anchor="t" anchorCtr="0">
            <a:noAutofit/>
          </a:bodyPr>
          <a:lstStyle/>
          <a:p>
            <a:pPr marL="0" lvl="0" indent="-25400" rtl="0">
              <a:lnSpc>
                <a:spcPct val="100000"/>
              </a:lnSpc>
              <a:spcBef>
                <a:spcPts val="0"/>
              </a:spcBef>
              <a:spcAft>
                <a:spcPts val="0"/>
              </a:spcAft>
              <a:buSzPts val="1800"/>
              <a:buFont typeface="Noto Sans Symbols"/>
              <a:buChar char="▪"/>
            </a:pPr>
            <a:r>
              <a:rPr lang="en" sz="1800">
                <a:solidFill>
                  <a:schemeClr val="dk1"/>
                </a:solidFill>
              </a:rPr>
              <a:t>  You are not allowed to write </a:t>
            </a:r>
            <a:br>
              <a:rPr lang="en" sz="1800">
                <a:solidFill>
                  <a:schemeClr val="dk1"/>
                </a:solidFill>
              </a:rPr>
            </a:br>
            <a:r>
              <a:rPr lang="en" sz="1800">
                <a:solidFill>
                  <a:schemeClr val="dk1"/>
                </a:solidFill>
              </a:rPr>
              <a:t>    any production code unless it is to make </a:t>
            </a:r>
            <a:br>
              <a:rPr lang="en" sz="1800">
                <a:solidFill>
                  <a:schemeClr val="dk1"/>
                </a:solidFill>
              </a:rPr>
            </a:br>
            <a:r>
              <a:rPr lang="en" sz="1800">
                <a:solidFill>
                  <a:schemeClr val="dk1"/>
                </a:solidFill>
              </a:rPr>
              <a:t>    a failing unit test pass.</a:t>
            </a:r>
            <a:br>
              <a:rPr lang="en" sz="1800">
                <a:solidFill>
                  <a:schemeClr val="dk1"/>
                </a:solidFill>
              </a:rPr>
            </a:br>
            <a:endParaRPr sz="1800">
              <a:solidFill>
                <a:schemeClr val="dk1"/>
              </a:solidFill>
            </a:endParaRPr>
          </a:p>
          <a:p>
            <a:pPr marL="0" lvl="0" indent="-25400" rtl="0">
              <a:lnSpc>
                <a:spcPct val="100000"/>
              </a:lnSpc>
              <a:spcBef>
                <a:spcPts val="0"/>
              </a:spcBef>
              <a:spcAft>
                <a:spcPts val="0"/>
              </a:spcAft>
              <a:buSzPts val="1800"/>
              <a:buFont typeface="Noto Sans Symbols"/>
              <a:buChar char="▪"/>
            </a:pPr>
            <a:r>
              <a:rPr lang="en" sz="1800">
                <a:solidFill>
                  <a:schemeClr val="dk1"/>
                </a:solidFill>
              </a:rPr>
              <a:t>  You are not allowed to write any more of a unit test </a:t>
            </a:r>
            <a:br>
              <a:rPr lang="en" sz="1800">
                <a:solidFill>
                  <a:schemeClr val="dk1"/>
                </a:solidFill>
              </a:rPr>
            </a:br>
            <a:r>
              <a:rPr lang="en" sz="1800">
                <a:solidFill>
                  <a:schemeClr val="dk1"/>
                </a:solidFill>
              </a:rPr>
              <a:t>    than is sufficient to fail; and compilation failures are failures.</a:t>
            </a:r>
            <a:br>
              <a:rPr lang="en" sz="1800">
                <a:solidFill>
                  <a:schemeClr val="dk1"/>
                </a:solidFill>
              </a:rPr>
            </a:br>
            <a:endParaRPr sz="1800">
              <a:solidFill>
                <a:schemeClr val="dk1"/>
              </a:solidFill>
            </a:endParaRPr>
          </a:p>
          <a:p>
            <a:pPr marL="0" lvl="0" indent="-25400" rtl="0">
              <a:lnSpc>
                <a:spcPct val="100000"/>
              </a:lnSpc>
              <a:spcBef>
                <a:spcPts val="0"/>
              </a:spcBef>
              <a:spcAft>
                <a:spcPts val="0"/>
              </a:spcAft>
              <a:buSzPts val="1800"/>
              <a:buFont typeface="Noto Sans Symbols"/>
              <a:buChar char="▪"/>
            </a:pPr>
            <a:r>
              <a:rPr lang="en" sz="1800">
                <a:solidFill>
                  <a:schemeClr val="dk1"/>
                </a:solidFill>
              </a:rPr>
              <a:t>  You are not allowed to write any more production code </a:t>
            </a:r>
            <a:br>
              <a:rPr lang="en" sz="1800">
                <a:solidFill>
                  <a:schemeClr val="dk1"/>
                </a:solidFill>
              </a:rPr>
            </a:br>
            <a:r>
              <a:rPr lang="en" sz="1800">
                <a:solidFill>
                  <a:schemeClr val="dk1"/>
                </a:solidFill>
              </a:rPr>
              <a:t>    than is sufficient to pass the one failing unit test.</a:t>
            </a:r>
            <a:endParaRPr sz="1800">
              <a:solidFill>
                <a:schemeClr val="dk1"/>
              </a:solidFill>
            </a:endParaRPr>
          </a:p>
        </p:txBody>
      </p:sp>
      <p:pic>
        <p:nvPicPr>
          <p:cNvPr id="374" name="Shape 374"/>
          <p:cNvPicPr preferRelativeResize="0"/>
          <p:nvPr/>
        </p:nvPicPr>
        <p:blipFill>
          <a:blip r:embed="rId3">
            <a:alphaModFix/>
          </a:blip>
          <a:stretch>
            <a:fillRect/>
          </a:stretch>
        </p:blipFill>
        <p:spPr>
          <a:xfrm>
            <a:off x="4494750" y="228600"/>
            <a:ext cx="4496850" cy="2121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Why TDD is important? Why does it work?</a:t>
            </a:r>
            <a:endParaRPr sz="1600" b="1" i="0" u="none" strike="noStrike" cap="none">
              <a:solidFill>
                <a:srgbClr val="60912B"/>
              </a:solidFill>
              <a:latin typeface="Calibri"/>
              <a:ea typeface="Calibri"/>
              <a:cs typeface="Calibri"/>
              <a:sym typeface="Calibri"/>
            </a:endParaRPr>
          </a:p>
        </p:txBody>
      </p:sp>
      <p:sp>
        <p:nvSpPr>
          <p:cNvPr id="381" name="Shape 381"/>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382" name="Shape 382"/>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rtl="0">
              <a:lnSpc>
                <a:spcPct val="150000"/>
              </a:lnSpc>
              <a:spcBef>
                <a:spcPts val="0"/>
              </a:spcBef>
              <a:spcAft>
                <a:spcPts val="0"/>
              </a:spcAft>
              <a:buSzPts val="1800"/>
              <a:buFont typeface="Noto Sans Symbols"/>
              <a:buChar char="▪"/>
            </a:pPr>
            <a:r>
              <a:rPr lang="en" sz="1800">
                <a:solidFill>
                  <a:schemeClr val="dk1"/>
                </a:solidFill>
              </a:rPr>
              <a:t>  The routine leads the programmers to </a:t>
            </a:r>
            <a:r>
              <a:rPr lang="en" sz="1800">
                <a:solidFill>
                  <a:srgbClr val="FF0000"/>
                </a:solidFill>
              </a:rPr>
              <a:t>think about details</a:t>
            </a:r>
            <a:r>
              <a:rPr lang="en" sz="1800">
                <a:solidFill>
                  <a:schemeClr val="dk1"/>
                </a:solidFill>
              </a:rPr>
              <a:t> they otherwise don’t.</a:t>
            </a:r>
            <a:endParaRPr sz="1800">
              <a:solidFill>
                <a:schemeClr val="dk1"/>
              </a:solidFill>
            </a:endParaRPr>
          </a:p>
          <a:p>
            <a:pPr marL="0" lvl="0" indent="-25400" rtl="0">
              <a:lnSpc>
                <a:spcPct val="150000"/>
              </a:lnSpc>
              <a:spcBef>
                <a:spcPts val="0"/>
              </a:spcBef>
              <a:spcAft>
                <a:spcPts val="0"/>
              </a:spcAft>
              <a:buSzPts val="1800"/>
              <a:buFont typeface="Noto Sans Symbols"/>
              <a:buChar char="▪"/>
            </a:pPr>
            <a:r>
              <a:rPr lang="en" sz="1800">
                <a:solidFill>
                  <a:schemeClr val="dk1"/>
                </a:solidFill>
              </a:rPr>
              <a:t>  Specifically, test cases are thoughts through before the programmer is allowed to</a:t>
            </a:r>
            <a:br>
              <a:rPr lang="en" sz="1800">
                <a:solidFill>
                  <a:schemeClr val="dk1"/>
                </a:solidFill>
              </a:rPr>
            </a:br>
            <a:r>
              <a:rPr lang="en" sz="1800">
                <a:solidFill>
                  <a:schemeClr val="dk1"/>
                </a:solidFill>
              </a:rPr>
              <a:t>    </a:t>
            </a:r>
            <a:r>
              <a:rPr lang="en" sz="1800">
                <a:solidFill>
                  <a:srgbClr val="FF0000"/>
                </a:solidFill>
              </a:rPr>
              <a:t>think about the “interesting part”</a:t>
            </a:r>
            <a:r>
              <a:rPr lang="en" sz="1800">
                <a:solidFill>
                  <a:schemeClr val="dk1"/>
                </a:solidFill>
              </a:rPr>
              <a:t> of how to implement the functionality.</a:t>
            </a:r>
            <a:endParaRPr sz="1800">
              <a:solidFill>
                <a:schemeClr val="dk1"/>
              </a:solidFill>
            </a:endParaRPr>
          </a:p>
          <a:p>
            <a:pPr marL="0" lvl="0" indent="-25400" rtl="0">
              <a:lnSpc>
                <a:spcPct val="150000"/>
              </a:lnSpc>
              <a:spcBef>
                <a:spcPts val="0"/>
              </a:spcBef>
              <a:spcAft>
                <a:spcPts val="0"/>
              </a:spcAft>
              <a:buSzPts val="1800"/>
              <a:buFont typeface="Noto Sans Symbols"/>
              <a:buChar char="▪"/>
            </a:pPr>
            <a:r>
              <a:rPr lang="en" sz="1800">
                <a:solidFill>
                  <a:schemeClr val="dk1"/>
                </a:solidFill>
              </a:rPr>
              <a:t>  Encourages “divide-and-conquer”.</a:t>
            </a:r>
            <a:endParaRPr sz="1800">
              <a:solidFill>
                <a:schemeClr val="dk1"/>
              </a:solidFill>
            </a:endParaRPr>
          </a:p>
          <a:p>
            <a:pPr marL="0" lvl="0" indent="-25400" rtl="0">
              <a:lnSpc>
                <a:spcPct val="150000"/>
              </a:lnSpc>
              <a:spcBef>
                <a:spcPts val="0"/>
              </a:spcBef>
              <a:spcAft>
                <a:spcPts val="0"/>
              </a:spcAft>
              <a:buSzPts val="1800"/>
              <a:buFont typeface="Noto Sans Symbols"/>
              <a:buChar char="▪"/>
            </a:pPr>
            <a:r>
              <a:rPr lang="en" sz="1800">
                <a:solidFill>
                  <a:schemeClr val="dk1"/>
                </a:solidFill>
              </a:rPr>
              <a:t>  Programmers are </a:t>
            </a:r>
            <a:r>
              <a:rPr lang="en" sz="1800">
                <a:solidFill>
                  <a:srgbClr val="FF0000"/>
                </a:solidFill>
              </a:rPr>
              <a:t>never scared</a:t>
            </a:r>
            <a:r>
              <a:rPr lang="en" sz="1800">
                <a:solidFill>
                  <a:schemeClr val="dk1"/>
                </a:solidFill>
              </a:rPr>
              <a:t> to make a change that might “break” the system.</a:t>
            </a:r>
            <a:endParaRPr sz="1800">
              <a:solidFill>
                <a:schemeClr val="dk1"/>
              </a:solidFill>
            </a:endParaRPr>
          </a:p>
          <a:p>
            <a:pPr marL="0" lvl="0" indent="-25400" rtl="0">
              <a:lnSpc>
                <a:spcPct val="150000"/>
              </a:lnSpc>
              <a:spcBef>
                <a:spcPts val="0"/>
              </a:spcBef>
              <a:spcAft>
                <a:spcPts val="0"/>
              </a:spcAft>
              <a:buSzPts val="1800"/>
              <a:buFont typeface="Noto Sans Symbols"/>
              <a:buChar char="▪"/>
            </a:pPr>
            <a:r>
              <a:rPr lang="en" sz="1800">
                <a:solidFill>
                  <a:schemeClr val="dk1"/>
                </a:solidFill>
              </a:rPr>
              <a:t>  The </a:t>
            </a:r>
            <a:r>
              <a:rPr lang="en" sz="1800">
                <a:solidFill>
                  <a:srgbClr val="FF0000"/>
                </a:solidFill>
              </a:rPr>
              <a:t>testing time</a:t>
            </a:r>
            <a:r>
              <a:rPr lang="en" sz="1800">
                <a:solidFill>
                  <a:schemeClr val="dk1"/>
                </a:solidFill>
              </a:rPr>
              <a:t> that is often squeezed out of the end of a traditional</a:t>
            </a:r>
            <a:br>
              <a:rPr lang="en" sz="1800">
                <a:solidFill>
                  <a:schemeClr val="dk1"/>
                </a:solidFill>
              </a:rPr>
            </a:br>
            <a:r>
              <a:rPr lang="en" sz="1800">
                <a:solidFill>
                  <a:schemeClr val="dk1"/>
                </a:solidFill>
              </a:rPr>
              <a:t>    development cycle </a:t>
            </a:r>
            <a:r>
              <a:rPr lang="en" sz="1800">
                <a:solidFill>
                  <a:srgbClr val="FF0000"/>
                </a:solidFill>
              </a:rPr>
              <a:t>cannot be squeezed out.</a:t>
            </a:r>
            <a:endParaRPr sz="1800">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Shape 388"/>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Advantages and results</a:t>
            </a:r>
            <a:endParaRPr sz="1600" b="1" i="0" u="none" strike="noStrike" cap="none">
              <a:solidFill>
                <a:srgbClr val="60912B"/>
              </a:solidFill>
              <a:latin typeface="Calibri"/>
              <a:ea typeface="Calibri"/>
              <a:cs typeface="Calibri"/>
              <a:sym typeface="Calibri"/>
            </a:endParaRPr>
          </a:p>
        </p:txBody>
      </p:sp>
      <p:sp>
        <p:nvSpPr>
          <p:cNvPr id="389" name="Shape 389"/>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390" name="Shape 390"/>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rtl="0">
              <a:lnSpc>
                <a:spcPct val="130000"/>
              </a:lnSpc>
              <a:spcBef>
                <a:spcPts val="0"/>
              </a:spcBef>
              <a:spcAft>
                <a:spcPts val="0"/>
              </a:spcAft>
              <a:buSzPts val="1800"/>
              <a:buFont typeface="Noto Sans Symbols"/>
              <a:buChar char="▪"/>
            </a:pPr>
            <a:r>
              <a:rPr lang="en" sz="1800">
                <a:solidFill>
                  <a:schemeClr val="dk1"/>
                </a:solidFill>
              </a:rPr>
              <a:t>  a well designed application</a:t>
            </a:r>
            <a:endParaRPr sz="1800">
              <a:solidFill>
                <a:schemeClr val="dk1"/>
              </a:solidFill>
            </a:endParaRPr>
          </a:p>
          <a:p>
            <a:pPr marL="0" lvl="0" indent="-25400" rtl="0">
              <a:lnSpc>
                <a:spcPct val="130000"/>
              </a:lnSpc>
              <a:spcBef>
                <a:spcPts val="0"/>
              </a:spcBef>
              <a:spcAft>
                <a:spcPts val="0"/>
              </a:spcAft>
              <a:buSzPts val="1800"/>
              <a:buFont typeface="Noto Sans Symbols"/>
              <a:buChar char="▪"/>
            </a:pPr>
            <a:r>
              <a:rPr lang="en" sz="1800">
                <a:solidFill>
                  <a:schemeClr val="dk1"/>
                </a:solidFill>
              </a:rPr>
              <a:t>  enables change</a:t>
            </a:r>
            <a:endParaRPr sz="1800">
              <a:solidFill>
                <a:schemeClr val="dk1"/>
              </a:solidFill>
            </a:endParaRPr>
          </a:p>
          <a:p>
            <a:pPr marL="0" lvl="0" indent="-25400" rtl="0">
              <a:lnSpc>
                <a:spcPct val="130000"/>
              </a:lnSpc>
              <a:spcBef>
                <a:spcPts val="0"/>
              </a:spcBef>
              <a:spcAft>
                <a:spcPts val="0"/>
              </a:spcAft>
              <a:buSzPts val="1800"/>
              <a:buFont typeface="Noto Sans Symbols"/>
              <a:buChar char="▪"/>
            </a:pPr>
            <a:r>
              <a:rPr lang="en" sz="1800">
                <a:solidFill>
                  <a:schemeClr val="dk1"/>
                </a:solidFill>
              </a:rPr>
              <a:t>  gives confidence / removes fear</a:t>
            </a:r>
            <a:endParaRPr sz="1800">
              <a:solidFill>
                <a:schemeClr val="dk1"/>
              </a:solidFill>
            </a:endParaRPr>
          </a:p>
          <a:p>
            <a:pPr marL="0" lvl="0" indent="-25400" rtl="0">
              <a:lnSpc>
                <a:spcPct val="130000"/>
              </a:lnSpc>
              <a:spcBef>
                <a:spcPts val="0"/>
              </a:spcBef>
              <a:spcAft>
                <a:spcPts val="0"/>
              </a:spcAft>
              <a:buSzPts val="1800"/>
              <a:buFont typeface="Noto Sans Symbols"/>
              <a:buChar char="▪"/>
            </a:pPr>
            <a:r>
              <a:rPr lang="en" sz="1800">
                <a:solidFill>
                  <a:schemeClr val="dk1"/>
                </a:solidFill>
              </a:rPr>
              <a:t>  user requirements are more easily understood</a:t>
            </a:r>
            <a:endParaRPr sz="1800">
              <a:solidFill>
                <a:schemeClr val="dk1"/>
              </a:solidFill>
            </a:endParaRPr>
          </a:p>
          <a:p>
            <a:pPr marL="0" lvl="0" indent="-25400" rtl="0">
              <a:lnSpc>
                <a:spcPct val="130000"/>
              </a:lnSpc>
              <a:spcBef>
                <a:spcPts val="0"/>
              </a:spcBef>
              <a:spcAft>
                <a:spcPts val="0"/>
              </a:spcAft>
              <a:buSzPts val="1800"/>
              <a:buFont typeface="Noto Sans Symbols"/>
              <a:buChar char="▪"/>
            </a:pPr>
            <a:r>
              <a:rPr lang="en" sz="1800">
                <a:solidFill>
                  <a:schemeClr val="dk1"/>
                </a:solidFill>
              </a:rPr>
              <a:t>  validates your design</a:t>
            </a:r>
            <a:endParaRPr sz="1800">
              <a:solidFill>
                <a:schemeClr val="dk1"/>
              </a:solidFill>
            </a:endParaRPr>
          </a:p>
          <a:p>
            <a:pPr marL="0" lvl="0" indent="-25400" rtl="0">
              <a:lnSpc>
                <a:spcPct val="130000"/>
              </a:lnSpc>
              <a:spcBef>
                <a:spcPts val="0"/>
              </a:spcBef>
              <a:spcAft>
                <a:spcPts val="0"/>
              </a:spcAft>
              <a:buSzPts val="1800"/>
              <a:buFont typeface="Noto Sans Symbols"/>
              <a:buChar char="▪"/>
            </a:pPr>
            <a:r>
              <a:rPr lang="en" sz="1800">
                <a:solidFill>
                  <a:schemeClr val="dk1"/>
                </a:solidFill>
              </a:rPr>
              <a:t>  shortens the programming feedback loop (really fast feedback)</a:t>
            </a:r>
            <a:endParaRPr sz="1800">
              <a:solidFill>
                <a:schemeClr val="dk1"/>
              </a:solidFill>
            </a:endParaRPr>
          </a:p>
          <a:p>
            <a:pPr marL="0" lvl="0" indent="-25400" rtl="0">
              <a:lnSpc>
                <a:spcPct val="130000"/>
              </a:lnSpc>
              <a:spcBef>
                <a:spcPts val="0"/>
              </a:spcBef>
              <a:spcAft>
                <a:spcPts val="0"/>
              </a:spcAft>
              <a:buSzPts val="1800"/>
              <a:buFont typeface="Noto Sans Symbols"/>
              <a:buChar char="▪"/>
            </a:pPr>
            <a:r>
              <a:rPr lang="en" sz="1800">
                <a:solidFill>
                  <a:schemeClr val="dk1"/>
                </a:solidFill>
              </a:rPr>
              <a:t>  reduced software defect rate and maintenance significantly</a:t>
            </a:r>
            <a:endParaRPr sz="1800">
              <a:solidFill>
                <a:schemeClr val="dk1"/>
              </a:solidFill>
            </a:endParaRPr>
          </a:p>
          <a:p>
            <a:pPr marL="0" lvl="0" indent="-25400" rtl="0">
              <a:lnSpc>
                <a:spcPct val="130000"/>
              </a:lnSpc>
              <a:spcBef>
                <a:spcPts val="0"/>
              </a:spcBef>
              <a:spcAft>
                <a:spcPts val="0"/>
              </a:spcAft>
              <a:buSzPts val="1800"/>
              <a:buFont typeface="Noto Sans Symbols"/>
              <a:buChar char="▪"/>
            </a:pPr>
            <a:r>
              <a:rPr lang="en" sz="1800">
                <a:solidFill>
                  <a:schemeClr val="dk1"/>
                </a:solidFill>
              </a:rPr>
              <a:t>  less debug time (hard stuff and surprises are tackled early on)</a:t>
            </a:r>
            <a:endParaRPr sz="1800">
              <a:solidFill>
                <a:schemeClr val="dk1"/>
              </a:solidFill>
            </a:endParaRPr>
          </a:p>
          <a:p>
            <a:pPr marL="0" lvl="0" indent="-25400" rtl="0">
              <a:lnSpc>
                <a:spcPct val="130000"/>
              </a:lnSpc>
              <a:spcBef>
                <a:spcPts val="0"/>
              </a:spcBef>
              <a:spcAft>
                <a:spcPts val="0"/>
              </a:spcAft>
              <a:buSzPts val="1800"/>
              <a:buFont typeface="Noto Sans Symbols"/>
              <a:buChar char="▪"/>
            </a:pPr>
            <a:r>
              <a:rPr lang="en" sz="1800">
                <a:solidFill>
                  <a:schemeClr val="dk1"/>
                </a:solidFill>
              </a:rPr>
              <a:t>  brings professionalism to software development / requires discipline</a:t>
            </a:r>
            <a:endParaRPr sz="1800">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Advantages and results (regarding to code quality)</a:t>
            </a:r>
            <a:endParaRPr sz="1600" b="1" i="0" u="none" strike="noStrike" cap="none">
              <a:solidFill>
                <a:srgbClr val="60912B"/>
              </a:solidFill>
              <a:latin typeface="Calibri"/>
              <a:ea typeface="Calibri"/>
              <a:cs typeface="Calibri"/>
              <a:sym typeface="Calibri"/>
            </a:endParaRPr>
          </a:p>
        </p:txBody>
      </p:sp>
      <p:sp>
        <p:nvSpPr>
          <p:cNvPr id="397" name="Shape 397"/>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398" name="Shape 398"/>
          <p:cNvSpPr txBox="1">
            <a:spLocks noGrp="1"/>
          </p:cNvSpPr>
          <p:nvPr>
            <p:ph type="body" idx="1"/>
          </p:nvPr>
        </p:nvSpPr>
        <p:spPr>
          <a:xfrm>
            <a:off x="446600" y="1400300"/>
            <a:ext cx="3969900" cy="3253800"/>
          </a:xfrm>
          <a:prstGeom prst="rect">
            <a:avLst/>
          </a:prstGeom>
          <a:noFill/>
          <a:ln>
            <a:noFill/>
          </a:ln>
        </p:spPr>
        <p:txBody>
          <a:bodyPr spcFirstLastPara="1" wrap="square" lIns="0" tIns="45725" rIns="91425" bIns="45725" anchor="t" anchorCtr="0">
            <a:noAutofit/>
          </a:bodyPr>
          <a:lstStyle/>
          <a:p>
            <a:pPr marL="0" lvl="0" indent="-25400" rtl="0">
              <a:lnSpc>
                <a:spcPct val="130000"/>
              </a:lnSpc>
              <a:spcBef>
                <a:spcPts val="0"/>
              </a:spcBef>
              <a:spcAft>
                <a:spcPts val="0"/>
              </a:spcAft>
              <a:buSzPts val="1800"/>
              <a:buFont typeface="Noto Sans Symbols"/>
              <a:buChar char="▪"/>
            </a:pPr>
            <a:r>
              <a:rPr lang="en" sz="1800">
                <a:solidFill>
                  <a:schemeClr val="dk1"/>
                </a:solidFill>
              </a:rPr>
              <a:t>  flexibility</a:t>
            </a:r>
            <a:endParaRPr sz="1800">
              <a:solidFill>
                <a:schemeClr val="dk1"/>
              </a:solidFill>
            </a:endParaRPr>
          </a:p>
          <a:p>
            <a:pPr marL="0" lvl="0" indent="-25400" rtl="0">
              <a:lnSpc>
                <a:spcPct val="130000"/>
              </a:lnSpc>
              <a:spcBef>
                <a:spcPts val="0"/>
              </a:spcBef>
              <a:spcAft>
                <a:spcPts val="0"/>
              </a:spcAft>
              <a:buSzPts val="1800"/>
              <a:buFont typeface="Noto Sans Symbols"/>
              <a:buChar char="▪"/>
            </a:pPr>
            <a:r>
              <a:rPr lang="en" sz="1800">
                <a:solidFill>
                  <a:schemeClr val="dk1"/>
                </a:solidFill>
              </a:rPr>
              <a:t>  readability</a:t>
            </a:r>
            <a:endParaRPr sz="1800">
              <a:solidFill>
                <a:schemeClr val="dk1"/>
              </a:solidFill>
            </a:endParaRPr>
          </a:p>
          <a:p>
            <a:pPr marL="0" lvl="0" indent="-25400" rtl="0">
              <a:lnSpc>
                <a:spcPct val="130000"/>
              </a:lnSpc>
              <a:spcBef>
                <a:spcPts val="0"/>
              </a:spcBef>
              <a:spcAft>
                <a:spcPts val="0"/>
              </a:spcAft>
              <a:buSzPts val="1800"/>
              <a:buFont typeface="Noto Sans Symbols"/>
              <a:buChar char="▪"/>
            </a:pPr>
            <a:r>
              <a:rPr lang="en" sz="1800">
                <a:solidFill>
                  <a:schemeClr val="dk1"/>
                </a:solidFill>
              </a:rPr>
              <a:t>  maintainability</a:t>
            </a:r>
            <a:endParaRPr sz="1800">
              <a:solidFill>
                <a:schemeClr val="dk1"/>
              </a:solidFill>
            </a:endParaRPr>
          </a:p>
          <a:p>
            <a:pPr marL="0" lvl="0" indent="-25400" rtl="0">
              <a:lnSpc>
                <a:spcPct val="130000"/>
              </a:lnSpc>
              <a:spcBef>
                <a:spcPts val="0"/>
              </a:spcBef>
              <a:spcAft>
                <a:spcPts val="0"/>
              </a:spcAft>
              <a:buSzPts val="1800"/>
              <a:buFont typeface="Noto Sans Symbols"/>
              <a:buChar char="▪"/>
            </a:pPr>
            <a:r>
              <a:rPr lang="en" sz="1800">
                <a:solidFill>
                  <a:schemeClr val="dk1"/>
                </a:solidFill>
              </a:rPr>
              <a:t>  predictability</a:t>
            </a:r>
            <a:endParaRPr sz="1800">
              <a:solidFill>
                <a:schemeClr val="dk1"/>
              </a:solidFill>
            </a:endParaRPr>
          </a:p>
          <a:p>
            <a:pPr marL="0" lvl="0" indent="-25400" rtl="0">
              <a:lnSpc>
                <a:spcPct val="130000"/>
              </a:lnSpc>
              <a:spcBef>
                <a:spcPts val="0"/>
              </a:spcBef>
              <a:spcAft>
                <a:spcPts val="0"/>
              </a:spcAft>
              <a:buSzPts val="1800"/>
              <a:buFont typeface="Noto Sans Symbols"/>
              <a:buChar char="▪"/>
            </a:pPr>
            <a:r>
              <a:rPr lang="en" sz="1800">
                <a:solidFill>
                  <a:schemeClr val="dk1"/>
                </a:solidFill>
              </a:rPr>
              <a:t>  simplicity (KISS)</a:t>
            </a:r>
            <a:endParaRPr sz="1800">
              <a:solidFill>
                <a:schemeClr val="dk1"/>
              </a:solidFill>
            </a:endParaRPr>
          </a:p>
          <a:p>
            <a:pPr marL="0" lvl="0" indent="-25400" rtl="0">
              <a:lnSpc>
                <a:spcPct val="130000"/>
              </a:lnSpc>
              <a:spcBef>
                <a:spcPts val="0"/>
              </a:spcBef>
              <a:spcAft>
                <a:spcPts val="0"/>
              </a:spcAft>
              <a:buSzPts val="1800"/>
              <a:buFont typeface="Noto Sans Symbols"/>
              <a:buChar char="▪"/>
            </a:pPr>
            <a:r>
              <a:rPr lang="en" sz="1800">
                <a:solidFill>
                  <a:schemeClr val="dk1"/>
                </a:solidFill>
              </a:rPr>
              <a:t>  loosely coupled</a:t>
            </a:r>
            <a:endParaRPr sz="1800">
              <a:solidFill>
                <a:schemeClr val="dk1"/>
              </a:solidFill>
            </a:endParaRPr>
          </a:p>
          <a:p>
            <a:pPr marL="0" lvl="0" indent="-25400" rtl="0">
              <a:lnSpc>
                <a:spcPct val="130000"/>
              </a:lnSpc>
              <a:spcBef>
                <a:spcPts val="0"/>
              </a:spcBef>
              <a:spcAft>
                <a:spcPts val="0"/>
              </a:spcAft>
              <a:buSzPts val="1800"/>
              <a:buFont typeface="Noto Sans Symbols"/>
              <a:buChar char="▪"/>
            </a:pPr>
            <a:r>
              <a:rPr lang="en" sz="1800">
                <a:solidFill>
                  <a:schemeClr val="dk1"/>
                </a:solidFill>
              </a:rPr>
              <a:t>  YAGNI (no dead code)</a:t>
            </a:r>
            <a:endParaRPr sz="1800">
              <a:solidFill>
                <a:schemeClr val="dk1"/>
              </a:solidFill>
            </a:endParaRPr>
          </a:p>
          <a:p>
            <a:pPr marL="0" lvl="0" indent="-25400" rtl="0">
              <a:lnSpc>
                <a:spcPct val="130000"/>
              </a:lnSpc>
              <a:spcBef>
                <a:spcPts val="0"/>
              </a:spcBef>
              <a:spcAft>
                <a:spcPts val="0"/>
              </a:spcAft>
              <a:buSzPts val="1800"/>
              <a:buFont typeface="Noto Sans Symbols"/>
              <a:buChar char="▪"/>
            </a:pPr>
            <a:r>
              <a:rPr lang="en" sz="1800">
                <a:solidFill>
                  <a:schemeClr val="dk1"/>
                </a:solidFill>
              </a:rPr>
              <a:t>  SOLID (especially SRP)</a:t>
            </a:r>
            <a:endParaRPr sz="1800">
              <a:solidFill>
                <a:srgbClr val="FF0000"/>
              </a:solidFill>
            </a:endParaRPr>
          </a:p>
        </p:txBody>
      </p:sp>
      <p:sp>
        <p:nvSpPr>
          <p:cNvPr id="399" name="Shape 399"/>
          <p:cNvSpPr txBox="1">
            <a:spLocks noGrp="1"/>
          </p:cNvSpPr>
          <p:nvPr>
            <p:ph type="body" idx="1"/>
          </p:nvPr>
        </p:nvSpPr>
        <p:spPr>
          <a:xfrm>
            <a:off x="4874200" y="1400300"/>
            <a:ext cx="3823200" cy="3253800"/>
          </a:xfrm>
          <a:prstGeom prst="rect">
            <a:avLst/>
          </a:prstGeom>
          <a:noFill/>
          <a:ln>
            <a:noFill/>
          </a:ln>
        </p:spPr>
        <p:txBody>
          <a:bodyPr spcFirstLastPara="1" wrap="square" lIns="0" tIns="45725" rIns="91425" bIns="45725" anchor="t" anchorCtr="0">
            <a:noAutofit/>
          </a:bodyPr>
          <a:lstStyle/>
          <a:p>
            <a:pPr marL="0" lvl="0" indent="0" algn="ctr" rtl="0">
              <a:lnSpc>
                <a:spcPct val="150000"/>
              </a:lnSpc>
              <a:spcBef>
                <a:spcPts val="0"/>
              </a:spcBef>
              <a:spcAft>
                <a:spcPts val="0"/>
              </a:spcAft>
              <a:buNone/>
            </a:pPr>
            <a:r>
              <a:rPr lang="en" sz="1800" i="1">
                <a:solidFill>
                  <a:schemeClr val="dk1"/>
                </a:solidFill>
              </a:rPr>
              <a:t>“Perfection (in design) is achieved not when there is nothing more to add, but rather when there is nothing more to take away”</a:t>
            </a:r>
            <a:endParaRPr sz="1800" i="1">
              <a:solidFill>
                <a:schemeClr val="dk1"/>
              </a:solidFill>
            </a:endParaRPr>
          </a:p>
          <a:p>
            <a:pPr marL="0" lvl="0" indent="0" algn="ctr" rtl="0">
              <a:lnSpc>
                <a:spcPct val="150000"/>
              </a:lnSpc>
              <a:spcBef>
                <a:spcPts val="0"/>
              </a:spcBef>
              <a:spcAft>
                <a:spcPts val="0"/>
              </a:spcAft>
              <a:buNone/>
            </a:pPr>
            <a:endParaRPr sz="1800" i="1">
              <a:solidFill>
                <a:schemeClr val="dk1"/>
              </a:solidFill>
            </a:endParaRPr>
          </a:p>
          <a:p>
            <a:pPr marL="0" lvl="0" indent="0" algn="ctr" rtl="0">
              <a:lnSpc>
                <a:spcPct val="150000"/>
              </a:lnSpc>
              <a:spcBef>
                <a:spcPts val="0"/>
              </a:spcBef>
              <a:spcAft>
                <a:spcPts val="0"/>
              </a:spcAft>
              <a:buNone/>
            </a:pPr>
            <a:r>
              <a:rPr lang="en" sz="1800" i="1">
                <a:solidFill>
                  <a:schemeClr val="dk1"/>
                </a:solidFill>
              </a:rPr>
              <a:t>“The most powerful designs are always</a:t>
            </a:r>
            <a:endParaRPr sz="1800" i="1">
              <a:solidFill>
                <a:schemeClr val="dk1"/>
              </a:solidFill>
            </a:endParaRPr>
          </a:p>
          <a:p>
            <a:pPr marL="0" lvl="0" indent="0" algn="ctr" rtl="0">
              <a:lnSpc>
                <a:spcPct val="150000"/>
              </a:lnSpc>
              <a:spcBef>
                <a:spcPts val="0"/>
              </a:spcBef>
              <a:spcAft>
                <a:spcPts val="0"/>
              </a:spcAft>
              <a:buNone/>
            </a:pPr>
            <a:r>
              <a:rPr lang="en" sz="1800" i="1">
                <a:solidFill>
                  <a:schemeClr val="dk1"/>
                </a:solidFill>
              </a:rPr>
              <a:t>the result of a continuous process of simplification and refinement.”</a:t>
            </a:r>
            <a:endParaRPr sz="1800" i="1">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Top 5 excuses for not unit testing / TDD</a:t>
            </a:r>
            <a:endParaRPr sz="1600" b="1" i="0" u="none" strike="noStrike" cap="none">
              <a:solidFill>
                <a:srgbClr val="60912B"/>
              </a:solidFill>
              <a:latin typeface="Calibri"/>
              <a:ea typeface="Calibri"/>
              <a:cs typeface="Calibri"/>
              <a:sym typeface="Calibri"/>
            </a:endParaRPr>
          </a:p>
        </p:txBody>
      </p:sp>
      <p:sp>
        <p:nvSpPr>
          <p:cNvPr id="406" name="Shape 406"/>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407" name="Shape 407"/>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rtl="0">
              <a:lnSpc>
                <a:spcPct val="100000"/>
              </a:lnSpc>
              <a:spcBef>
                <a:spcPts val="0"/>
              </a:spcBef>
              <a:spcAft>
                <a:spcPts val="0"/>
              </a:spcAft>
              <a:buSzPts val="1800"/>
              <a:buFont typeface="Noto Sans Symbols"/>
              <a:buChar char="▪"/>
            </a:pPr>
            <a:r>
              <a:rPr lang="en" sz="1800">
                <a:solidFill>
                  <a:schemeClr val="dk1"/>
                </a:solidFill>
              </a:rPr>
              <a:t>  I don’t have time to unit test</a:t>
            </a:r>
            <a:endParaRPr sz="1800">
              <a:solidFill>
                <a:schemeClr val="dk1"/>
              </a:solidFill>
            </a:endParaRPr>
          </a:p>
          <a:p>
            <a:pPr marL="0" lvl="0" indent="0" rtl="0">
              <a:lnSpc>
                <a:spcPct val="150000"/>
              </a:lnSpc>
              <a:spcBef>
                <a:spcPts val="0"/>
              </a:spcBef>
              <a:spcAft>
                <a:spcPts val="0"/>
              </a:spcAft>
              <a:buNone/>
            </a:pPr>
            <a:endParaRPr sz="1800" i="1">
              <a:solidFill>
                <a:schemeClr val="dk1"/>
              </a:solidFill>
            </a:endParaRPr>
          </a:p>
          <a:p>
            <a:pPr marL="0" lvl="0" indent="-25400" rtl="0">
              <a:lnSpc>
                <a:spcPct val="100000"/>
              </a:lnSpc>
              <a:spcBef>
                <a:spcPts val="0"/>
              </a:spcBef>
              <a:spcAft>
                <a:spcPts val="0"/>
              </a:spcAft>
              <a:buSzPts val="1800"/>
              <a:buFont typeface="Noto Sans Symbols"/>
              <a:buChar char="▪"/>
            </a:pPr>
            <a:r>
              <a:rPr lang="en" sz="1800">
                <a:solidFill>
                  <a:schemeClr val="dk1"/>
                </a:solidFill>
              </a:rPr>
              <a:t>  The client pays me to develop code, not write unit test</a:t>
            </a:r>
            <a:endParaRPr sz="1800">
              <a:solidFill>
                <a:schemeClr val="dk1"/>
              </a:solidFill>
            </a:endParaRPr>
          </a:p>
          <a:p>
            <a:pPr marL="0" lvl="0" indent="0" rtl="0">
              <a:lnSpc>
                <a:spcPct val="150000"/>
              </a:lnSpc>
              <a:spcBef>
                <a:spcPts val="0"/>
              </a:spcBef>
              <a:spcAft>
                <a:spcPts val="0"/>
              </a:spcAft>
              <a:buNone/>
            </a:pPr>
            <a:endParaRPr sz="1800" i="1">
              <a:solidFill>
                <a:schemeClr val="dk1"/>
              </a:solidFill>
            </a:endParaRPr>
          </a:p>
          <a:p>
            <a:pPr marL="0" lvl="0" indent="-25400" rtl="0">
              <a:lnSpc>
                <a:spcPct val="100000"/>
              </a:lnSpc>
              <a:spcBef>
                <a:spcPts val="0"/>
              </a:spcBef>
              <a:spcAft>
                <a:spcPts val="0"/>
              </a:spcAft>
              <a:buSzPts val="1800"/>
              <a:buFont typeface="Noto Sans Symbols"/>
              <a:buChar char="▪"/>
            </a:pPr>
            <a:r>
              <a:rPr lang="en" sz="1800">
                <a:solidFill>
                  <a:schemeClr val="dk1"/>
                </a:solidFill>
              </a:rPr>
              <a:t>  I am supporting a legacy application without unit tests</a:t>
            </a:r>
            <a:endParaRPr sz="1800">
              <a:solidFill>
                <a:schemeClr val="dk1"/>
              </a:solidFill>
            </a:endParaRPr>
          </a:p>
          <a:p>
            <a:pPr marL="0" lvl="0" indent="0" rtl="0">
              <a:lnSpc>
                <a:spcPct val="150000"/>
              </a:lnSpc>
              <a:spcBef>
                <a:spcPts val="0"/>
              </a:spcBef>
              <a:spcAft>
                <a:spcPts val="0"/>
              </a:spcAft>
              <a:buNone/>
            </a:pPr>
            <a:endParaRPr sz="1800" i="1">
              <a:solidFill>
                <a:schemeClr val="dk1"/>
              </a:solidFill>
            </a:endParaRPr>
          </a:p>
          <a:p>
            <a:pPr marL="0" lvl="0" indent="-25400" rtl="0">
              <a:lnSpc>
                <a:spcPct val="100000"/>
              </a:lnSpc>
              <a:spcBef>
                <a:spcPts val="0"/>
              </a:spcBef>
              <a:spcAft>
                <a:spcPts val="0"/>
              </a:spcAft>
              <a:buSzPts val="1800"/>
              <a:buFont typeface="Noto Sans Symbols"/>
              <a:buChar char="▪"/>
            </a:pPr>
            <a:r>
              <a:rPr lang="en" sz="1800">
                <a:solidFill>
                  <a:schemeClr val="dk1"/>
                </a:solidFill>
              </a:rPr>
              <a:t>  QA and User Acceptance Testing is far more effective in finding bugs</a:t>
            </a:r>
            <a:endParaRPr sz="1800">
              <a:solidFill>
                <a:schemeClr val="dk1"/>
              </a:solidFill>
            </a:endParaRPr>
          </a:p>
          <a:p>
            <a:pPr marL="0" lvl="0" indent="0" rtl="0">
              <a:lnSpc>
                <a:spcPct val="150000"/>
              </a:lnSpc>
              <a:spcBef>
                <a:spcPts val="0"/>
              </a:spcBef>
              <a:spcAft>
                <a:spcPts val="0"/>
              </a:spcAft>
              <a:buNone/>
            </a:pPr>
            <a:endParaRPr sz="1800" i="1">
              <a:solidFill>
                <a:schemeClr val="dk1"/>
              </a:solidFill>
            </a:endParaRPr>
          </a:p>
          <a:p>
            <a:pPr marL="0" lvl="0" indent="-25400" rtl="0">
              <a:lnSpc>
                <a:spcPct val="100000"/>
              </a:lnSpc>
              <a:spcBef>
                <a:spcPts val="0"/>
              </a:spcBef>
              <a:spcAft>
                <a:spcPts val="0"/>
              </a:spcAft>
              <a:buSzPts val="1800"/>
              <a:buFont typeface="Noto Sans Symbols"/>
              <a:buChar char="▪"/>
            </a:pPr>
            <a:r>
              <a:rPr lang="en" sz="1800">
                <a:solidFill>
                  <a:schemeClr val="dk1"/>
                </a:solidFill>
              </a:rPr>
              <a:t>  I don’t know how to unit test, or I don’t know how to write good unit tests</a:t>
            </a:r>
            <a:endParaRPr sz="1800">
              <a:solidFill>
                <a:schemeClr val="dk1"/>
              </a:solidFill>
            </a:endParaRPr>
          </a:p>
          <a:p>
            <a:pPr marL="0" lvl="0" indent="0" rtl="0">
              <a:lnSpc>
                <a:spcPct val="100000"/>
              </a:lnSpc>
              <a:spcBef>
                <a:spcPts val="0"/>
              </a:spcBef>
              <a:spcAft>
                <a:spcPts val="0"/>
              </a:spcAft>
              <a:buNone/>
            </a:pPr>
            <a:endParaRPr sz="1800" i="1">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Shape 413"/>
          <p:cNvPicPr preferRelativeResize="0"/>
          <p:nvPr/>
        </p:nvPicPr>
        <p:blipFill>
          <a:blip r:embed="rId3">
            <a:alphaModFix/>
          </a:blip>
          <a:stretch>
            <a:fillRect/>
          </a:stretch>
        </p:blipFill>
        <p:spPr>
          <a:xfrm>
            <a:off x="1369925" y="438812"/>
            <a:ext cx="6404150" cy="4265875"/>
          </a:xfrm>
          <a:prstGeom prst="rect">
            <a:avLst/>
          </a:prstGeom>
          <a:noFill/>
          <a:ln w="9525" cap="flat" cmpd="sng">
            <a:solidFill>
              <a:srgbClr val="7F7F7F"/>
            </a:solidFill>
            <a:prstDash val="solid"/>
            <a:round/>
            <a:headEnd type="none" w="sm" len="sm"/>
            <a:tailEnd type="none" w="sm" len="sm"/>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Shape 419"/>
          <p:cNvPicPr preferRelativeResize="0"/>
          <p:nvPr/>
        </p:nvPicPr>
        <p:blipFill>
          <a:blip r:embed="rId3">
            <a:alphaModFix/>
          </a:blip>
          <a:stretch>
            <a:fillRect/>
          </a:stretch>
        </p:blipFill>
        <p:spPr>
          <a:xfrm>
            <a:off x="1704975" y="419100"/>
            <a:ext cx="5734050" cy="4305300"/>
          </a:xfrm>
          <a:prstGeom prst="rect">
            <a:avLst/>
          </a:prstGeom>
          <a:noFill/>
          <a:ln w="9525" cap="flat" cmpd="sng">
            <a:solidFill>
              <a:srgbClr val="7F7F7F"/>
            </a:solidFill>
            <a:prstDash val="solid"/>
            <a:round/>
            <a:headEnd type="none" w="sm" len="sm"/>
            <a:tailEnd type="none" w="sm" len="sm"/>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Shape 425"/>
          <p:cNvPicPr preferRelativeResize="0"/>
          <p:nvPr/>
        </p:nvPicPr>
        <p:blipFill>
          <a:blip r:embed="rId3">
            <a:alphaModFix/>
          </a:blip>
          <a:stretch>
            <a:fillRect/>
          </a:stretch>
        </p:blipFill>
        <p:spPr>
          <a:xfrm>
            <a:off x="1704975" y="419100"/>
            <a:ext cx="5734050" cy="4305300"/>
          </a:xfrm>
          <a:prstGeom prst="rect">
            <a:avLst/>
          </a:prstGeom>
          <a:noFill/>
          <a:ln w="9525" cap="flat" cmpd="sng">
            <a:solidFill>
              <a:srgbClr val="7F7F7F"/>
            </a:solidFill>
            <a:prstDash val="solid"/>
            <a:round/>
            <a:headEnd type="none" w="sm" len="sm"/>
            <a:tailEnd type="none" w="sm" len="sm"/>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p:nvPr/>
        </p:nvSpPr>
        <p:spPr>
          <a:xfrm>
            <a:off x="-8975" y="-1975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32" name="Shape 432"/>
          <p:cNvPicPr preferRelativeResize="0"/>
          <p:nvPr/>
        </p:nvPicPr>
        <p:blipFill>
          <a:blip r:embed="rId3">
            <a:alphaModFix/>
          </a:blip>
          <a:stretch>
            <a:fillRect/>
          </a:stretch>
        </p:blipFill>
        <p:spPr>
          <a:xfrm>
            <a:off x="1196263" y="152400"/>
            <a:ext cx="6751471"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Shape 101"/>
          <p:cNvPicPr preferRelativeResize="0"/>
          <p:nvPr/>
        </p:nvPicPr>
        <p:blipFill>
          <a:blip r:embed="rId3">
            <a:alphaModFix/>
          </a:blip>
          <a:stretch>
            <a:fillRect/>
          </a:stretch>
        </p:blipFill>
        <p:spPr>
          <a:xfrm>
            <a:off x="300050" y="1283625"/>
            <a:ext cx="4182225" cy="2576250"/>
          </a:xfrm>
          <a:prstGeom prst="rect">
            <a:avLst/>
          </a:prstGeom>
          <a:noFill/>
          <a:ln>
            <a:noFill/>
          </a:ln>
          <a:effectLst>
            <a:reflection stA="50000" endPos="40000" dist="142875" dir="5400000" fadeDir="5400012" sy="-100000" algn="bl" rotWithShape="0"/>
          </a:effectLst>
        </p:spPr>
      </p:pic>
      <p:pic>
        <p:nvPicPr>
          <p:cNvPr id="102" name="Shape 102"/>
          <p:cNvPicPr preferRelativeResize="0"/>
          <p:nvPr/>
        </p:nvPicPr>
        <p:blipFill>
          <a:blip r:embed="rId4">
            <a:alphaModFix/>
          </a:blip>
          <a:stretch>
            <a:fillRect/>
          </a:stretch>
        </p:blipFill>
        <p:spPr>
          <a:xfrm flipH="1">
            <a:off x="4643450" y="1283625"/>
            <a:ext cx="4182225" cy="2576250"/>
          </a:xfrm>
          <a:prstGeom prst="rect">
            <a:avLst/>
          </a:prstGeom>
          <a:noFill/>
          <a:ln>
            <a:noFill/>
          </a:ln>
          <a:effectLst>
            <a:reflection stA="50000" endPos="40000" dist="142875" dir="5400000" fadeDir="5400012"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1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p:nvPr/>
        </p:nvSpPr>
        <p:spPr>
          <a:xfrm>
            <a:off x="-8975" y="-1975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39" name="Shape 439"/>
          <p:cNvPicPr preferRelativeResize="0"/>
          <p:nvPr/>
        </p:nvPicPr>
        <p:blipFill>
          <a:blip r:embed="rId3">
            <a:alphaModFix/>
          </a:blip>
          <a:stretch>
            <a:fillRect/>
          </a:stretch>
        </p:blipFill>
        <p:spPr>
          <a:xfrm>
            <a:off x="685375" y="152400"/>
            <a:ext cx="7773243" cy="4838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a:blip r:embed="rId3">
            <a:alphaModFix/>
          </a:blip>
          <a:stretch>
            <a:fillRect/>
          </a:stretch>
        </p:blipFill>
        <p:spPr>
          <a:xfrm>
            <a:off x="1804988" y="595313"/>
            <a:ext cx="5534025" cy="3952875"/>
          </a:xfrm>
          <a:prstGeom prst="rect">
            <a:avLst/>
          </a:prstGeom>
          <a:noFill/>
          <a:ln w="9525" cap="flat" cmpd="sng">
            <a:solidFill>
              <a:srgbClr val="7F7F7F"/>
            </a:solidFill>
            <a:prstDash val="solid"/>
            <a:round/>
            <a:headEnd type="none" w="sm" len="sm"/>
            <a:tailEnd type="none" w="sm" len="sm"/>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Top 5 excuses for not unit testing / TDD</a:t>
            </a:r>
            <a:endParaRPr sz="1600" b="1" i="0" u="none" strike="noStrike" cap="none">
              <a:solidFill>
                <a:srgbClr val="60912B"/>
              </a:solidFill>
              <a:latin typeface="Calibri"/>
              <a:ea typeface="Calibri"/>
              <a:cs typeface="Calibri"/>
              <a:sym typeface="Calibri"/>
            </a:endParaRPr>
          </a:p>
        </p:txBody>
      </p:sp>
      <p:sp>
        <p:nvSpPr>
          <p:cNvPr id="452" name="Shape 452"/>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453" name="Shape 453"/>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rtl="0">
              <a:lnSpc>
                <a:spcPct val="100000"/>
              </a:lnSpc>
              <a:spcBef>
                <a:spcPts val="0"/>
              </a:spcBef>
              <a:spcAft>
                <a:spcPts val="0"/>
              </a:spcAft>
              <a:buSzPts val="1800"/>
              <a:buFont typeface="Noto Sans Symbols"/>
              <a:buChar char="▪"/>
            </a:pPr>
            <a:r>
              <a:rPr lang="en" sz="1800" dirty="0">
                <a:solidFill>
                  <a:schemeClr val="dk1"/>
                </a:solidFill>
              </a:rPr>
              <a:t>  I don’t have time to unit test</a:t>
            </a:r>
            <a:endParaRPr sz="1800" dirty="0">
              <a:solidFill>
                <a:schemeClr val="dk1"/>
              </a:solidFill>
            </a:endParaRPr>
          </a:p>
          <a:p>
            <a:pPr marL="457200" lvl="0" indent="457200" rtl="0">
              <a:lnSpc>
                <a:spcPct val="150000"/>
              </a:lnSpc>
              <a:spcBef>
                <a:spcPts val="0"/>
              </a:spcBef>
              <a:spcAft>
                <a:spcPts val="0"/>
              </a:spcAft>
              <a:buNone/>
            </a:pPr>
            <a:r>
              <a:rPr lang="en" sz="1800" i="1" dirty="0">
                <a:solidFill>
                  <a:schemeClr val="dk1"/>
                </a:solidFill>
              </a:rPr>
              <a:t>You will need to spend your time to debug and fix defects</a:t>
            </a:r>
            <a:endParaRPr sz="1800" i="1" dirty="0">
              <a:solidFill>
                <a:schemeClr val="dk1"/>
              </a:solidFill>
            </a:endParaRPr>
          </a:p>
          <a:p>
            <a:pPr marL="0" lvl="0" indent="-25400" rtl="0">
              <a:lnSpc>
                <a:spcPct val="100000"/>
              </a:lnSpc>
              <a:spcBef>
                <a:spcPts val="0"/>
              </a:spcBef>
              <a:spcAft>
                <a:spcPts val="0"/>
              </a:spcAft>
              <a:buSzPts val="1800"/>
              <a:buFont typeface="Noto Sans Symbols"/>
              <a:buChar char="▪"/>
            </a:pPr>
            <a:r>
              <a:rPr lang="en" sz="1800" dirty="0">
                <a:solidFill>
                  <a:schemeClr val="dk1"/>
                </a:solidFill>
              </a:rPr>
              <a:t>  The client pays me to develop code, not write unit test</a:t>
            </a:r>
            <a:endParaRPr sz="1800" dirty="0">
              <a:solidFill>
                <a:schemeClr val="dk1"/>
              </a:solidFill>
            </a:endParaRPr>
          </a:p>
          <a:p>
            <a:pPr marL="0" lvl="0" indent="0" rtl="0">
              <a:lnSpc>
                <a:spcPct val="150000"/>
              </a:lnSpc>
              <a:spcBef>
                <a:spcPts val="0"/>
              </a:spcBef>
              <a:spcAft>
                <a:spcPts val="0"/>
              </a:spcAft>
              <a:buNone/>
            </a:pPr>
            <a:r>
              <a:rPr lang="en" sz="1800" i="1" dirty="0">
                <a:solidFill>
                  <a:schemeClr val="dk1"/>
                </a:solidFill>
              </a:rPr>
              <a:t>	</a:t>
            </a:r>
            <a:r>
              <a:rPr lang="en" sz="1800" i="1" dirty="0" smtClean="0">
                <a:solidFill>
                  <a:schemeClr val="dk1"/>
                </a:solidFill>
              </a:rPr>
              <a:t>The </a:t>
            </a:r>
            <a:r>
              <a:rPr lang="en" sz="1800" i="1" dirty="0">
                <a:solidFill>
                  <a:schemeClr val="dk1"/>
                </a:solidFill>
              </a:rPr>
              <a:t>client pays you to deliver working product</a:t>
            </a:r>
            <a:endParaRPr sz="1800" i="1" dirty="0">
              <a:solidFill>
                <a:schemeClr val="dk1"/>
              </a:solidFill>
            </a:endParaRPr>
          </a:p>
          <a:p>
            <a:pPr marL="0" lvl="0" indent="-25400" rtl="0">
              <a:lnSpc>
                <a:spcPct val="100000"/>
              </a:lnSpc>
              <a:spcBef>
                <a:spcPts val="0"/>
              </a:spcBef>
              <a:spcAft>
                <a:spcPts val="0"/>
              </a:spcAft>
              <a:buSzPts val="1800"/>
              <a:buFont typeface="Noto Sans Symbols"/>
              <a:buChar char="▪"/>
            </a:pPr>
            <a:r>
              <a:rPr lang="en" sz="1800" dirty="0">
                <a:solidFill>
                  <a:schemeClr val="dk1"/>
                </a:solidFill>
              </a:rPr>
              <a:t>  I am supporting a legacy application without unit tests</a:t>
            </a:r>
            <a:endParaRPr sz="1800" dirty="0">
              <a:solidFill>
                <a:schemeClr val="dk1"/>
              </a:solidFill>
            </a:endParaRPr>
          </a:p>
          <a:p>
            <a:pPr marL="0" lvl="0" indent="0" rtl="0">
              <a:lnSpc>
                <a:spcPct val="150000"/>
              </a:lnSpc>
              <a:spcBef>
                <a:spcPts val="0"/>
              </a:spcBef>
              <a:spcAft>
                <a:spcPts val="0"/>
              </a:spcAft>
              <a:buNone/>
            </a:pPr>
            <a:r>
              <a:rPr lang="en" sz="1800" i="1" dirty="0">
                <a:solidFill>
                  <a:schemeClr val="dk1"/>
                </a:solidFill>
              </a:rPr>
              <a:t>	</a:t>
            </a:r>
            <a:r>
              <a:rPr lang="en" sz="1800" i="1" dirty="0" smtClean="0">
                <a:solidFill>
                  <a:schemeClr val="dk1"/>
                </a:solidFill>
              </a:rPr>
              <a:t>You </a:t>
            </a:r>
            <a:r>
              <a:rPr lang="en" sz="1800" i="1" dirty="0">
                <a:solidFill>
                  <a:schemeClr val="dk1"/>
                </a:solidFill>
              </a:rPr>
              <a:t>will be afraid to improve/change it without tests</a:t>
            </a:r>
            <a:endParaRPr sz="1800" i="1" dirty="0">
              <a:solidFill>
                <a:schemeClr val="dk1"/>
              </a:solidFill>
            </a:endParaRPr>
          </a:p>
          <a:p>
            <a:pPr marL="0" lvl="0" indent="-25400" rtl="0">
              <a:lnSpc>
                <a:spcPct val="100000"/>
              </a:lnSpc>
              <a:spcBef>
                <a:spcPts val="0"/>
              </a:spcBef>
              <a:spcAft>
                <a:spcPts val="0"/>
              </a:spcAft>
              <a:buSzPts val="1800"/>
              <a:buFont typeface="Noto Sans Symbols"/>
              <a:buChar char="▪"/>
            </a:pPr>
            <a:r>
              <a:rPr lang="en" sz="1800" dirty="0">
                <a:solidFill>
                  <a:schemeClr val="dk1"/>
                </a:solidFill>
              </a:rPr>
              <a:t>  QA and User Acceptance Testing is far more effective in finding bugs</a:t>
            </a:r>
            <a:endParaRPr sz="1800" dirty="0">
              <a:solidFill>
                <a:schemeClr val="dk1"/>
              </a:solidFill>
            </a:endParaRPr>
          </a:p>
          <a:p>
            <a:pPr marL="0" lvl="0" indent="0" rtl="0">
              <a:lnSpc>
                <a:spcPct val="150000"/>
              </a:lnSpc>
              <a:spcBef>
                <a:spcPts val="0"/>
              </a:spcBef>
              <a:spcAft>
                <a:spcPts val="0"/>
              </a:spcAft>
              <a:buNone/>
            </a:pPr>
            <a:r>
              <a:rPr lang="en" sz="1800" dirty="0">
                <a:solidFill>
                  <a:schemeClr val="dk1"/>
                </a:solidFill>
              </a:rPr>
              <a:t>	</a:t>
            </a:r>
            <a:r>
              <a:rPr lang="en" sz="1800" i="1" dirty="0" smtClean="0">
                <a:solidFill>
                  <a:schemeClr val="dk1"/>
                </a:solidFill>
              </a:rPr>
              <a:t>It </a:t>
            </a:r>
            <a:r>
              <a:rPr lang="en" sz="1800" i="1" dirty="0">
                <a:solidFill>
                  <a:schemeClr val="dk1"/>
                </a:solidFill>
              </a:rPr>
              <a:t>is rather more costly and time consuming</a:t>
            </a:r>
            <a:endParaRPr sz="1800" i="1" dirty="0">
              <a:solidFill>
                <a:schemeClr val="dk1"/>
              </a:solidFill>
            </a:endParaRPr>
          </a:p>
          <a:p>
            <a:pPr marL="0" lvl="0" indent="-25400" rtl="0">
              <a:lnSpc>
                <a:spcPct val="100000"/>
              </a:lnSpc>
              <a:spcBef>
                <a:spcPts val="0"/>
              </a:spcBef>
              <a:spcAft>
                <a:spcPts val="0"/>
              </a:spcAft>
              <a:buSzPts val="1800"/>
              <a:buFont typeface="Noto Sans Symbols"/>
              <a:buChar char="▪"/>
            </a:pPr>
            <a:r>
              <a:rPr lang="en" sz="1800" dirty="0">
                <a:solidFill>
                  <a:schemeClr val="dk1"/>
                </a:solidFill>
              </a:rPr>
              <a:t>  I don’t know how to unit test, or I don’t know how to write good unit tests</a:t>
            </a:r>
            <a:endParaRPr sz="1800" dirty="0">
              <a:solidFill>
                <a:schemeClr val="dk1"/>
              </a:solidFill>
            </a:endParaRPr>
          </a:p>
          <a:p>
            <a:pPr marL="0" lvl="0" indent="0" rtl="0">
              <a:lnSpc>
                <a:spcPct val="100000"/>
              </a:lnSpc>
              <a:spcBef>
                <a:spcPts val="0"/>
              </a:spcBef>
              <a:spcAft>
                <a:spcPts val="0"/>
              </a:spcAft>
              <a:buNone/>
            </a:pPr>
            <a:r>
              <a:rPr lang="en" sz="1800" dirty="0">
                <a:solidFill>
                  <a:schemeClr val="dk1"/>
                </a:solidFill>
              </a:rPr>
              <a:t>	</a:t>
            </a:r>
            <a:r>
              <a:rPr lang="en" sz="1800" i="1" dirty="0" smtClean="0">
                <a:solidFill>
                  <a:schemeClr val="dk1"/>
                </a:solidFill>
              </a:rPr>
              <a:t>Learn </a:t>
            </a:r>
            <a:r>
              <a:rPr lang="en" sz="1800" i="1" dirty="0">
                <a:solidFill>
                  <a:schemeClr val="dk1"/>
                </a:solidFill>
              </a:rPr>
              <a:t>it!</a:t>
            </a:r>
            <a:endParaRPr sz="1800" i="1" dirty="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Shape 459"/>
          <p:cNvPicPr preferRelativeResize="0"/>
          <p:nvPr/>
        </p:nvPicPr>
        <p:blipFill>
          <a:blip r:embed="rId3">
            <a:alphaModFix/>
          </a:blip>
          <a:stretch>
            <a:fillRect/>
          </a:stretch>
        </p:blipFill>
        <p:spPr>
          <a:xfrm>
            <a:off x="1499425" y="152400"/>
            <a:ext cx="6145149" cy="4838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TDD challenges:</a:t>
            </a:r>
            <a:endParaRPr sz="1600" b="1" i="0" u="none" strike="noStrike" cap="none">
              <a:solidFill>
                <a:srgbClr val="60912B"/>
              </a:solidFill>
              <a:latin typeface="Calibri"/>
              <a:ea typeface="Calibri"/>
              <a:cs typeface="Calibri"/>
              <a:sym typeface="Calibri"/>
            </a:endParaRPr>
          </a:p>
        </p:txBody>
      </p:sp>
      <p:sp>
        <p:nvSpPr>
          <p:cNvPr id="466" name="Shape 466"/>
          <p:cNvSpPr txBox="1">
            <a:spLocks noGrp="1"/>
          </p:cNvSpPr>
          <p:nvPr>
            <p:ph type="body" idx="1"/>
          </p:nvPr>
        </p:nvSpPr>
        <p:spPr>
          <a:xfrm>
            <a:off x="446600" y="1400300"/>
            <a:ext cx="4023600" cy="3355500"/>
          </a:xfrm>
          <a:prstGeom prst="rect">
            <a:avLst/>
          </a:prstGeom>
          <a:noFill/>
          <a:ln>
            <a:noFill/>
          </a:ln>
        </p:spPr>
        <p:txBody>
          <a:bodyPr spcFirstLastPara="1" wrap="square" lIns="0" tIns="45725" rIns="91425" bIns="45725" anchor="t" anchorCtr="0">
            <a:noAutofit/>
          </a:bodyPr>
          <a:lstStyle/>
          <a:p>
            <a:pPr marL="0" lvl="0" indent="-25400" rtl="0">
              <a:lnSpc>
                <a:spcPct val="100000"/>
              </a:lnSpc>
              <a:spcBef>
                <a:spcPts val="0"/>
              </a:spcBef>
              <a:spcAft>
                <a:spcPts val="0"/>
              </a:spcAft>
              <a:buClr>
                <a:srgbClr val="60912B"/>
              </a:buClr>
              <a:buSzPts val="1800"/>
              <a:buFont typeface="Noto Sans Symbols"/>
              <a:buChar char="▪"/>
            </a:pPr>
            <a:r>
              <a:rPr lang="en" sz="1800">
                <a:solidFill>
                  <a:schemeClr val="dk1"/>
                </a:solidFill>
              </a:rPr>
              <a:t>  management doesn’t often</a:t>
            </a:r>
            <a:endParaRPr sz="1800">
              <a:solidFill>
                <a:schemeClr val="dk1"/>
              </a:solidFill>
            </a:endParaRPr>
          </a:p>
          <a:p>
            <a:pPr marL="0" lvl="0" indent="0" rtl="0">
              <a:lnSpc>
                <a:spcPct val="100000"/>
              </a:lnSpc>
              <a:spcBef>
                <a:spcPts val="0"/>
              </a:spcBef>
              <a:spcAft>
                <a:spcPts val="0"/>
              </a:spcAft>
              <a:buNone/>
            </a:pPr>
            <a:r>
              <a:rPr lang="en" sz="1800">
                <a:solidFill>
                  <a:schemeClr val="dk1"/>
                </a:solidFill>
              </a:rPr>
              <a:t>    understand “internal quality” </a:t>
            </a:r>
            <a:endParaRPr sz="1800">
              <a:solidFill>
                <a:schemeClr val="dk1"/>
              </a:solidFill>
            </a:endParaRPr>
          </a:p>
          <a:p>
            <a:pPr marL="0" lvl="0" indent="-25400" rtl="0">
              <a:lnSpc>
                <a:spcPct val="100000"/>
              </a:lnSpc>
              <a:spcBef>
                <a:spcPts val="0"/>
              </a:spcBef>
              <a:spcAft>
                <a:spcPts val="0"/>
              </a:spcAft>
              <a:buClr>
                <a:srgbClr val="60912B"/>
              </a:buClr>
              <a:buSzPts val="1800"/>
              <a:buFont typeface="Noto Sans Symbols"/>
              <a:buChar char="▪"/>
            </a:pPr>
            <a:r>
              <a:rPr lang="en" sz="1800">
                <a:solidFill>
                  <a:schemeClr val="dk1"/>
                </a:solidFill>
              </a:rPr>
              <a:t>  discipline is required</a:t>
            </a:r>
            <a:endParaRPr sz="1800">
              <a:solidFill>
                <a:schemeClr val="dk1"/>
              </a:solidFill>
            </a:endParaRPr>
          </a:p>
          <a:p>
            <a:pPr marL="0" lvl="0" indent="-25400" rtl="0">
              <a:lnSpc>
                <a:spcPct val="100000"/>
              </a:lnSpc>
              <a:spcBef>
                <a:spcPts val="0"/>
              </a:spcBef>
              <a:spcAft>
                <a:spcPts val="0"/>
              </a:spcAft>
              <a:buClr>
                <a:srgbClr val="60912B"/>
              </a:buClr>
              <a:buSzPts val="1800"/>
              <a:buFont typeface="Noto Sans Symbols"/>
              <a:buChar char="▪"/>
            </a:pPr>
            <a:r>
              <a:rPr lang="en" sz="1800">
                <a:solidFill>
                  <a:schemeClr val="dk1"/>
                </a:solidFill>
              </a:rPr>
              <a:t>  developers are often </a:t>
            </a:r>
            <a:endParaRPr sz="1800">
              <a:solidFill>
                <a:schemeClr val="dk1"/>
              </a:solidFill>
            </a:endParaRPr>
          </a:p>
          <a:p>
            <a:pPr marL="0" lvl="0" indent="0" rtl="0">
              <a:lnSpc>
                <a:spcPct val="100000"/>
              </a:lnSpc>
              <a:spcBef>
                <a:spcPts val="0"/>
              </a:spcBef>
              <a:spcAft>
                <a:spcPts val="0"/>
              </a:spcAft>
              <a:buNone/>
            </a:pPr>
            <a:r>
              <a:rPr lang="en" sz="1800">
                <a:solidFill>
                  <a:schemeClr val="dk1"/>
                </a:solidFill>
              </a:rPr>
              <a:t>    stubborn and lazy</a:t>
            </a:r>
            <a:endParaRPr sz="1800">
              <a:solidFill>
                <a:schemeClr val="dk1"/>
              </a:solidFill>
            </a:endParaRPr>
          </a:p>
          <a:p>
            <a:pPr marL="0" lvl="0" indent="-25400" rtl="0">
              <a:lnSpc>
                <a:spcPct val="100000"/>
              </a:lnSpc>
              <a:spcBef>
                <a:spcPts val="0"/>
              </a:spcBef>
              <a:spcAft>
                <a:spcPts val="0"/>
              </a:spcAft>
              <a:buClr>
                <a:srgbClr val="60912B"/>
              </a:buClr>
              <a:buSzPts val="1800"/>
              <a:buFont typeface="Noto Sans Symbols"/>
              <a:buChar char="▪"/>
            </a:pPr>
            <a:r>
              <a:rPr lang="en" sz="1800">
                <a:solidFill>
                  <a:schemeClr val="dk1"/>
                </a:solidFill>
              </a:rPr>
              <a:t>  it is hard for developers to</a:t>
            </a:r>
            <a:endParaRPr sz="1800">
              <a:solidFill>
                <a:schemeClr val="dk1"/>
              </a:solidFill>
            </a:endParaRPr>
          </a:p>
          <a:p>
            <a:pPr marL="0" lvl="0" indent="0" rtl="0">
              <a:lnSpc>
                <a:spcPct val="100000"/>
              </a:lnSpc>
              <a:spcBef>
                <a:spcPts val="0"/>
              </a:spcBef>
              <a:spcAft>
                <a:spcPts val="0"/>
              </a:spcAft>
              <a:buNone/>
            </a:pPr>
            <a:r>
              <a:rPr lang="en" sz="1800">
                <a:solidFill>
                  <a:schemeClr val="dk1"/>
                </a:solidFill>
              </a:rPr>
              <a:t>    drop bad habits</a:t>
            </a:r>
            <a:br>
              <a:rPr lang="en" sz="1800">
                <a:solidFill>
                  <a:schemeClr val="dk1"/>
                </a:solidFill>
              </a:rPr>
            </a:br>
            <a:endParaRPr sz="1800">
              <a:solidFill>
                <a:schemeClr val="dk1"/>
              </a:solidFill>
            </a:endParaRPr>
          </a:p>
          <a:p>
            <a:pPr marL="0" lvl="0" indent="0" rtl="0">
              <a:lnSpc>
                <a:spcPct val="100000"/>
              </a:lnSpc>
              <a:spcBef>
                <a:spcPts val="0"/>
              </a:spcBef>
              <a:spcAft>
                <a:spcPts val="0"/>
              </a:spcAft>
              <a:buNone/>
            </a:pPr>
            <a:endParaRPr sz="1800">
              <a:solidFill>
                <a:schemeClr val="dk1"/>
              </a:solidFill>
            </a:endParaRPr>
          </a:p>
          <a:p>
            <a:pPr marL="0" lvl="0" indent="0" rtl="0">
              <a:lnSpc>
                <a:spcPct val="115000"/>
              </a:lnSpc>
              <a:spcBef>
                <a:spcPts val="0"/>
              </a:spcBef>
              <a:spcAft>
                <a:spcPts val="0"/>
              </a:spcAft>
              <a:buNone/>
            </a:pPr>
            <a:r>
              <a:rPr lang="en" sz="1600" i="1">
                <a:solidFill>
                  <a:schemeClr val="dk1"/>
                </a:solidFill>
              </a:rPr>
              <a:t>“I’m not a great programmer;</a:t>
            </a:r>
            <a:endParaRPr sz="1600" i="1">
              <a:solidFill>
                <a:schemeClr val="dk1"/>
              </a:solidFill>
            </a:endParaRPr>
          </a:p>
          <a:p>
            <a:pPr marL="0" lvl="0" indent="0" rtl="0">
              <a:lnSpc>
                <a:spcPct val="115000"/>
              </a:lnSpc>
              <a:spcBef>
                <a:spcPts val="0"/>
              </a:spcBef>
              <a:spcAft>
                <a:spcPts val="0"/>
              </a:spcAft>
              <a:buNone/>
            </a:pPr>
            <a:r>
              <a:rPr lang="en" sz="1600" i="1">
                <a:solidFill>
                  <a:schemeClr val="dk1"/>
                </a:solidFill>
              </a:rPr>
              <a:t>I’m just a good programmer</a:t>
            </a:r>
            <a:endParaRPr sz="1600" i="1">
              <a:solidFill>
                <a:schemeClr val="dk1"/>
              </a:solidFill>
            </a:endParaRPr>
          </a:p>
          <a:p>
            <a:pPr marL="0" lvl="0" indent="0" rtl="0">
              <a:lnSpc>
                <a:spcPct val="115000"/>
              </a:lnSpc>
              <a:spcBef>
                <a:spcPts val="0"/>
              </a:spcBef>
              <a:spcAft>
                <a:spcPts val="0"/>
              </a:spcAft>
              <a:buNone/>
            </a:pPr>
            <a:r>
              <a:rPr lang="en" sz="1600" i="1">
                <a:solidFill>
                  <a:schemeClr val="dk1"/>
                </a:solidFill>
              </a:rPr>
              <a:t>with great habits”</a:t>
            </a:r>
            <a:r>
              <a:rPr lang="en" sz="1600">
                <a:solidFill>
                  <a:schemeClr val="dk1"/>
                </a:solidFill>
              </a:rPr>
              <a:t> - Kent Beck</a:t>
            </a:r>
            <a:endParaRPr sz="1600">
              <a:solidFill>
                <a:schemeClr val="dk1"/>
              </a:solidFill>
            </a:endParaRPr>
          </a:p>
        </p:txBody>
      </p:sp>
      <p:sp>
        <p:nvSpPr>
          <p:cNvPr id="467" name="Shape 467"/>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pic>
        <p:nvPicPr>
          <p:cNvPr id="468" name="Shape 468"/>
          <p:cNvPicPr preferRelativeResize="0"/>
          <p:nvPr/>
        </p:nvPicPr>
        <p:blipFill>
          <a:blip r:embed="rId3">
            <a:alphaModFix/>
          </a:blip>
          <a:stretch>
            <a:fillRect/>
          </a:stretch>
        </p:blipFill>
        <p:spPr>
          <a:xfrm>
            <a:off x="4552950" y="1228725"/>
            <a:ext cx="4591050" cy="3914775"/>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Shape 474"/>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How to learn?</a:t>
            </a:r>
            <a:endParaRPr sz="1600" b="1" i="0" u="none" strike="noStrike" cap="none">
              <a:solidFill>
                <a:srgbClr val="60912B"/>
              </a:solidFill>
              <a:latin typeface="Calibri"/>
              <a:ea typeface="Calibri"/>
              <a:cs typeface="Calibri"/>
              <a:sym typeface="Calibri"/>
            </a:endParaRPr>
          </a:p>
        </p:txBody>
      </p:sp>
      <p:sp>
        <p:nvSpPr>
          <p:cNvPr id="475" name="Shape 475"/>
          <p:cNvSpPr txBox="1">
            <a:spLocks noGrp="1"/>
          </p:cNvSpPr>
          <p:nvPr>
            <p:ph type="body" idx="1"/>
          </p:nvPr>
        </p:nvSpPr>
        <p:spPr>
          <a:xfrm>
            <a:off x="446600" y="1400300"/>
            <a:ext cx="8250900" cy="3355500"/>
          </a:xfrm>
          <a:prstGeom prst="rect">
            <a:avLst/>
          </a:prstGeom>
          <a:noFill/>
          <a:ln>
            <a:noFill/>
          </a:ln>
        </p:spPr>
        <p:txBody>
          <a:bodyPr spcFirstLastPara="1" wrap="square" lIns="0" tIns="45725" rIns="91425" bIns="45725" anchor="t" anchorCtr="0">
            <a:noAutofit/>
          </a:bodyPr>
          <a:lstStyle/>
          <a:p>
            <a:pPr marL="0" lvl="0" indent="-25400" rtl="0">
              <a:lnSpc>
                <a:spcPct val="100000"/>
              </a:lnSpc>
              <a:spcBef>
                <a:spcPts val="0"/>
              </a:spcBef>
              <a:spcAft>
                <a:spcPts val="0"/>
              </a:spcAft>
              <a:buClr>
                <a:srgbClr val="60912B"/>
              </a:buClr>
              <a:buSzPts val="1800"/>
              <a:buFont typeface="Noto Sans Symbols"/>
              <a:buChar char="▪"/>
            </a:pPr>
            <a:r>
              <a:rPr lang="en" sz="1800">
                <a:solidFill>
                  <a:schemeClr val="dk1"/>
                </a:solidFill>
              </a:rPr>
              <a:t>  coding kata</a:t>
            </a:r>
            <a:endParaRPr sz="1800">
              <a:solidFill>
                <a:schemeClr val="dk1"/>
              </a:solidFill>
            </a:endParaRPr>
          </a:p>
          <a:p>
            <a:pPr marL="0" lvl="0" indent="-25400" rtl="0">
              <a:lnSpc>
                <a:spcPct val="100000"/>
              </a:lnSpc>
              <a:spcBef>
                <a:spcPts val="0"/>
              </a:spcBef>
              <a:spcAft>
                <a:spcPts val="0"/>
              </a:spcAft>
              <a:buClr>
                <a:srgbClr val="60912B"/>
              </a:buClr>
              <a:buSzPts val="1800"/>
              <a:buFont typeface="Noto Sans Symbols"/>
              <a:buChar char="▪"/>
            </a:pPr>
            <a:r>
              <a:rPr lang="en" sz="1800">
                <a:solidFill>
                  <a:schemeClr val="dk1"/>
                </a:solidFill>
              </a:rPr>
              <a:t>  coding dojo</a:t>
            </a:r>
            <a:endParaRPr sz="1800">
              <a:solidFill>
                <a:schemeClr val="dk1"/>
              </a:solidFill>
            </a:endParaRPr>
          </a:p>
          <a:p>
            <a:pPr marL="0" lvl="0" indent="-25400" rtl="0">
              <a:lnSpc>
                <a:spcPct val="100000"/>
              </a:lnSpc>
              <a:spcBef>
                <a:spcPts val="0"/>
              </a:spcBef>
              <a:spcAft>
                <a:spcPts val="0"/>
              </a:spcAft>
              <a:buClr>
                <a:srgbClr val="60912B"/>
              </a:buClr>
              <a:buSzPts val="1800"/>
              <a:buFont typeface="Noto Sans Symbols"/>
              <a:buChar char="▪"/>
            </a:pPr>
            <a:r>
              <a:rPr lang="en" sz="1800">
                <a:solidFill>
                  <a:schemeClr val="dk1"/>
                </a:solidFill>
              </a:rPr>
              <a:t>  baby steps</a:t>
            </a:r>
            <a:endParaRPr sz="1800">
              <a:solidFill>
                <a:schemeClr val="dk1"/>
              </a:solidFill>
            </a:endParaRPr>
          </a:p>
          <a:p>
            <a:pPr marL="0" lvl="0" indent="-25400" rtl="0">
              <a:lnSpc>
                <a:spcPct val="100000"/>
              </a:lnSpc>
              <a:spcBef>
                <a:spcPts val="0"/>
              </a:spcBef>
              <a:spcAft>
                <a:spcPts val="0"/>
              </a:spcAft>
              <a:buClr>
                <a:srgbClr val="60912B"/>
              </a:buClr>
              <a:buSzPts val="1800"/>
              <a:buFont typeface="Noto Sans Symbols"/>
              <a:buChar char="▪"/>
            </a:pPr>
            <a:r>
              <a:rPr lang="en" sz="1800">
                <a:solidFill>
                  <a:schemeClr val="dk1"/>
                </a:solidFill>
              </a:rPr>
              <a:t>  pair programming</a:t>
            </a:r>
            <a:endParaRPr sz="1800">
              <a:solidFill>
                <a:schemeClr val="dk1"/>
              </a:solidFill>
            </a:endParaRPr>
          </a:p>
          <a:p>
            <a:pPr marL="0" lvl="0" indent="-25400" rtl="0">
              <a:lnSpc>
                <a:spcPct val="100000"/>
              </a:lnSpc>
              <a:spcBef>
                <a:spcPts val="0"/>
              </a:spcBef>
              <a:spcAft>
                <a:spcPts val="0"/>
              </a:spcAft>
              <a:buClr>
                <a:srgbClr val="60912B"/>
              </a:buClr>
              <a:buSzPts val="1800"/>
              <a:buFont typeface="Noto Sans Symbols"/>
              <a:buChar char="▪"/>
            </a:pPr>
            <a:r>
              <a:rPr lang="en" sz="1800">
                <a:solidFill>
                  <a:schemeClr val="dk1"/>
                </a:solidFill>
              </a:rPr>
              <a:t>  patience</a:t>
            </a:r>
            <a:br>
              <a:rPr lang="en" sz="1800">
                <a:solidFill>
                  <a:schemeClr val="dk1"/>
                </a:solidFill>
              </a:rPr>
            </a:br>
            <a:endParaRPr>
              <a:solidFill>
                <a:srgbClr val="575756"/>
              </a:solidFill>
            </a:endParaRPr>
          </a:p>
        </p:txBody>
      </p:sp>
      <p:sp>
        <p:nvSpPr>
          <p:cNvPr id="476" name="Shape 476"/>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pic>
        <p:nvPicPr>
          <p:cNvPr id="477" name="Shape 477"/>
          <p:cNvPicPr preferRelativeResize="0"/>
          <p:nvPr/>
        </p:nvPicPr>
        <p:blipFill>
          <a:blip r:embed="rId3">
            <a:alphaModFix/>
          </a:blip>
          <a:stretch>
            <a:fillRect/>
          </a:stretch>
        </p:blipFill>
        <p:spPr>
          <a:xfrm>
            <a:off x="3862199" y="565100"/>
            <a:ext cx="4835301" cy="4013300"/>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Shape 483"/>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Acceptance Test-Driven Development</a:t>
            </a:r>
            <a:endParaRPr sz="1600" b="1" i="0" u="none" strike="noStrike" cap="none">
              <a:solidFill>
                <a:srgbClr val="60912B"/>
              </a:solidFill>
              <a:latin typeface="Calibri"/>
              <a:ea typeface="Calibri"/>
              <a:cs typeface="Calibri"/>
              <a:sym typeface="Calibri"/>
            </a:endParaRPr>
          </a:p>
        </p:txBody>
      </p:sp>
      <p:sp>
        <p:nvSpPr>
          <p:cNvPr id="484" name="Shape 484"/>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485" name="Shape 485"/>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rtl="0">
              <a:lnSpc>
                <a:spcPct val="150000"/>
              </a:lnSpc>
              <a:spcBef>
                <a:spcPts val="0"/>
              </a:spcBef>
              <a:spcAft>
                <a:spcPts val="0"/>
              </a:spcAft>
              <a:buSzPts val="1800"/>
              <a:buFont typeface="Noto Sans Symbols"/>
              <a:buChar char="▪"/>
            </a:pPr>
            <a:r>
              <a:rPr lang="en" sz="1800" dirty="0">
                <a:solidFill>
                  <a:schemeClr val="dk1"/>
                </a:solidFill>
              </a:rPr>
              <a:t>  ATDD is a development methodology based on communication between the business customers, the developers, and the testers.</a:t>
            </a:r>
            <a:endParaRPr sz="1800" dirty="0">
              <a:solidFill>
                <a:srgbClr val="FF0000"/>
              </a:solidFill>
            </a:endParaRPr>
          </a:p>
        </p:txBody>
      </p:sp>
      <p:pic>
        <p:nvPicPr>
          <p:cNvPr id="486" name="Shape 486"/>
          <p:cNvPicPr preferRelativeResize="0"/>
          <p:nvPr/>
        </p:nvPicPr>
        <p:blipFill>
          <a:blip r:embed="rId3">
            <a:alphaModFix/>
          </a:blip>
          <a:stretch>
            <a:fillRect/>
          </a:stretch>
        </p:blipFill>
        <p:spPr>
          <a:xfrm>
            <a:off x="5188375" y="2318050"/>
            <a:ext cx="3955624" cy="2825450"/>
          </a:xfrm>
          <a:prstGeom prst="rect">
            <a:avLst/>
          </a:prstGeom>
          <a:noFill/>
          <a:ln w="9525" cap="flat" cmpd="sng">
            <a:solidFill>
              <a:srgbClr val="7F7F7F"/>
            </a:solidFill>
            <a:prstDash val="solid"/>
            <a:round/>
            <a:headEnd type="none" w="sm" len="sm"/>
            <a:tailEnd type="none" w="sm" len="sm"/>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p:nvPr/>
        </p:nvSpPr>
        <p:spPr>
          <a:xfrm>
            <a:off x="-8975" y="-1975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93" name="Shape 493"/>
          <p:cNvPicPr preferRelativeResize="0"/>
          <p:nvPr/>
        </p:nvPicPr>
        <p:blipFill>
          <a:blip r:embed="rId3">
            <a:alphaModFix/>
          </a:blip>
          <a:stretch>
            <a:fillRect/>
          </a:stretch>
        </p:blipFill>
        <p:spPr>
          <a:xfrm>
            <a:off x="827462" y="149900"/>
            <a:ext cx="7489075" cy="48437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Continuous Integration</a:t>
            </a:r>
            <a:endParaRPr sz="1600" b="1" i="0" u="none" strike="noStrike" cap="none">
              <a:solidFill>
                <a:srgbClr val="60912B"/>
              </a:solidFill>
              <a:latin typeface="Calibri"/>
              <a:ea typeface="Calibri"/>
              <a:cs typeface="Calibri"/>
              <a:sym typeface="Calibri"/>
            </a:endParaRPr>
          </a:p>
        </p:txBody>
      </p:sp>
      <p:sp>
        <p:nvSpPr>
          <p:cNvPr id="500" name="Shape 500"/>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501" name="Shape 501"/>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rtl="0">
              <a:spcBef>
                <a:spcPts val="0"/>
              </a:spcBef>
              <a:spcAft>
                <a:spcPts val="500"/>
              </a:spcAft>
              <a:buSzPts val="1800"/>
              <a:buChar char="▪"/>
            </a:pPr>
            <a:r>
              <a:rPr lang="en" sz="1800" dirty="0">
                <a:solidFill>
                  <a:srgbClr val="7F7F7F"/>
                </a:solidFill>
              </a:rPr>
              <a:t>  </a:t>
            </a:r>
            <a:r>
              <a:rPr lang="en" sz="1800" dirty="0">
                <a:solidFill>
                  <a:schemeClr val="tx1"/>
                </a:solidFill>
              </a:rPr>
              <a:t>CI is the practice of merging all developer working copies to a shared mainline several times a day.</a:t>
            </a:r>
            <a:endParaRPr sz="1800" dirty="0">
              <a:solidFill>
                <a:schemeClr val="tx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p:nvPr/>
        </p:nvSpPr>
        <p:spPr>
          <a:xfrm>
            <a:off x="-8975" y="-1975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508" name="Shape 508"/>
          <p:cNvPicPr preferRelativeResize="0"/>
          <p:nvPr/>
        </p:nvPicPr>
        <p:blipFill>
          <a:blip r:embed="rId3">
            <a:alphaModFix/>
          </a:blip>
          <a:stretch>
            <a:fillRect/>
          </a:stretch>
        </p:blipFill>
        <p:spPr>
          <a:xfrm>
            <a:off x="1291013" y="-527625"/>
            <a:ext cx="6561975" cy="4926925"/>
          </a:xfrm>
          <a:prstGeom prst="rect">
            <a:avLst/>
          </a:prstGeom>
          <a:noFill/>
          <a:ln>
            <a:noFill/>
          </a:ln>
        </p:spPr>
      </p:pic>
      <p:sp>
        <p:nvSpPr>
          <p:cNvPr id="509" name="Shape 509"/>
          <p:cNvSpPr/>
          <p:nvPr/>
        </p:nvSpPr>
        <p:spPr>
          <a:xfrm>
            <a:off x="-8975" y="-527625"/>
            <a:ext cx="9144000" cy="11631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Shape 108"/>
          <p:cNvPicPr preferRelativeResize="0"/>
          <p:nvPr/>
        </p:nvPicPr>
        <p:blipFill>
          <a:blip r:embed="rId3">
            <a:alphaModFix/>
          </a:blip>
          <a:stretch>
            <a:fillRect/>
          </a:stretch>
        </p:blipFill>
        <p:spPr>
          <a:xfrm>
            <a:off x="0" y="-283853"/>
            <a:ext cx="9144001" cy="571120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eXtreme Programming</a:t>
            </a:r>
            <a:endParaRPr sz="1600" b="1" i="0" u="none" strike="noStrike" cap="none">
              <a:solidFill>
                <a:srgbClr val="60912B"/>
              </a:solidFill>
              <a:latin typeface="Calibri"/>
              <a:ea typeface="Calibri"/>
              <a:cs typeface="Calibri"/>
              <a:sym typeface="Calibri"/>
            </a:endParaRPr>
          </a:p>
        </p:txBody>
      </p:sp>
      <p:sp>
        <p:nvSpPr>
          <p:cNvPr id="516" name="Shape 516"/>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517" name="Shape 517"/>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rtl="0">
              <a:lnSpc>
                <a:spcPct val="100000"/>
              </a:lnSpc>
              <a:spcBef>
                <a:spcPts val="0"/>
              </a:spcBef>
              <a:spcAft>
                <a:spcPts val="0"/>
              </a:spcAft>
              <a:buSzPts val="1800"/>
              <a:buChar char="▪"/>
            </a:pPr>
            <a:r>
              <a:rPr lang="en" sz="1800">
                <a:solidFill>
                  <a:srgbClr val="7F7F7F"/>
                </a:solidFill>
              </a:rPr>
              <a:t>  </a:t>
            </a:r>
            <a:r>
              <a:rPr lang="en" sz="1800">
                <a:solidFill>
                  <a:schemeClr val="dk1"/>
                </a:solidFill>
              </a:rPr>
              <a:t>XP is a software development methodology which is intended to improve software quality and responsiveness to changing customer requirements.</a:t>
            </a:r>
            <a:endParaRPr sz="1800">
              <a:solidFill>
                <a:schemeClr val="dk1"/>
              </a:solidFill>
            </a:endParaRPr>
          </a:p>
          <a:p>
            <a:pPr marL="0" lvl="0" indent="0" rtl="0">
              <a:spcBef>
                <a:spcPts val="500"/>
              </a:spcBef>
              <a:spcAft>
                <a:spcPts val="500"/>
              </a:spcAft>
              <a:buNone/>
            </a:pPr>
            <a:endParaRPr sz="1800">
              <a:solidFill>
                <a:srgbClr val="7F7F7F"/>
              </a:solidFill>
            </a:endParaRPr>
          </a:p>
        </p:txBody>
      </p:sp>
      <p:pic>
        <p:nvPicPr>
          <p:cNvPr id="518" name="Shape 518"/>
          <p:cNvPicPr preferRelativeResize="0"/>
          <p:nvPr/>
        </p:nvPicPr>
        <p:blipFill>
          <a:blip r:embed="rId3">
            <a:alphaModFix/>
          </a:blip>
          <a:stretch>
            <a:fillRect/>
          </a:stretch>
        </p:blipFill>
        <p:spPr>
          <a:xfrm>
            <a:off x="6803588" y="2269975"/>
            <a:ext cx="1893913" cy="2864126"/>
          </a:xfrm>
          <a:prstGeom prst="rect">
            <a:avLst/>
          </a:prstGeom>
          <a:noFill/>
          <a:ln w="9525" cap="flat" cmpd="sng">
            <a:solidFill>
              <a:schemeClr val="dk1"/>
            </a:solidFill>
            <a:prstDash val="solid"/>
            <a:round/>
            <a:headEnd type="none" w="sm" len="sm"/>
            <a:tailEnd type="none" w="sm" len="sm"/>
          </a:ln>
        </p:spPr>
      </p:pic>
      <p:pic>
        <p:nvPicPr>
          <p:cNvPr id="519" name="Shape 519"/>
          <p:cNvPicPr preferRelativeResize="0"/>
          <p:nvPr/>
        </p:nvPicPr>
        <p:blipFill>
          <a:blip r:embed="rId4">
            <a:alphaModFix/>
          </a:blip>
          <a:stretch>
            <a:fillRect/>
          </a:stretch>
        </p:blipFill>
        <p:spPr>
          <a:xfrm>
            <a:off x="446625" y="2269975"/>
            <a:ext cx="2327100" cy="2864125"/>
          </a:xfrm>
          <a:prstGeom prst="rect">
            <a:avLst/>
          </a:prstGeom>
          <a:noFill/>
          <a:ln w="9525" cap="flat" cmpd="sng">
            <a:solidFill>
              <a:schemeClr val="dk1"/>
            </a:solidFill>
            <a:prstDash val="solid"/>
            <a:round/>
            <a:headEnd type="none" w="sm" len="sm"/>
            <a:tailEnd type="none" w="sm" len="sm"/>
          </a:ln>
        </p:spPr>
      </p:pic>
      <p:pic>
        <p:nvPicPr>
          <p:cNvPr id="520" name="Shape 520"/>
          <p:cNvPicPr preferRelativeResize="0"/>
          <p:nvPr/>
        </p:nvPicPr>
        <p:blipFill>
          <a:blip r:embed="rId5">
            <a:alphaModFix/>
          </a:blip>
          <a:stretch>
            <a:fillRect/>
          </a:stretch>
        </p:blipFill>
        <p:spPr>
          <a:xfrm>
            <a:off x="3660800" y="2217570"/>
            <a:ext cx="2327100" cy="291653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lvl="0" indent="0"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eXtreme Programming</a:t>
            </a:r>
            <a:endParaRPr sz="1600" b="1">
              <a:solidFill>
                <a:srgbClr val="60912B"/>
              </a:solidFill>
              <a:latin typeface="Calibri"/>
              <a:ea typeface="Calibri"/>
              <a:cs typeface="Calibri"/>
              <a:sym typeface="Calibri"/>
            </a:endParaRPr>
          </a:p>
          <a:p>
            <a:pPr marL="0" marR="0" lvl="0" indent="0" algn="l" rtl="0">
              <a:spcBef>
                <a:spcPts val="0"/>
              </a:spcBef>
              <a:spcAft>
                <a:spcPts val="0"/>
              </a:spcAft>
              <a:buClr>
                <a:srgbClr val="60912B"/>
              </a:buClr>
              <a:buFont typeface="Calibri"/>
              <a:buNone/>
            </a:pPr>
            <a:endParaRPr sz="1700" b="1">
              <a:solidFill>
                <a:srgbClr val="60912B"/>
              </a:solidFill>
              <a:latin typeface="Calibri"/>
              <a:ea typeface="Calibri"/>
              <a:cs typeface="Calibri"/>
              <a:sym typeface="Calibri"/>
            </a:endParaRPr>
          </a:p>
        </p:txBody>
      </p:sp>
      <p:sp>
        <p:nvSpPr>
          <p:cNvPr id="527" name="Shape 527"/>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528" name="Shape 528"/>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rtl="0">
              <a:lnSpc>
                <a:spcPct val="115000"/>
              </a:lnSpc>
              <a:spcBef>
                <a:spcPts val="0"/>
              </a:spcBef>
              <a:spcAft>
                <a:spcPts val="0"/>
              </a:spcAft>
              <a:buSzPts val="1800"/>
              <a:buChar char="▪"/>
            </a:pPr>
            <a:r>
              <a:rPr lang="en" sz="1800" dirty="0">
                <a:solidFill>
                  <a:srgbClr val="7F7F7F"/>
                </a:solidFill>
              </a:rPr>
              <a:t>  </a:t>
            </a:r>
            <a:r>
              <a:rPr lang="en" sz="1800" dirty="0">
                <a:solidFill>
                  <a:schemeClr val="tx1"/>
                </a:solidFill>
              </a:rPr>
              <a:t>TDD / ATDD</a:t>
            </a:r>
            <a:endParaRPr sz="1800" dirty="0">
              <a:solidFill>
                <a:schemeClr val="tx1"/>
              </a:solidFill>
            </a:endParaRPr>
          </a:p>
          <a:p>
            <a:pPr marL="0" lvl="0" indent="-25400" rtl="0">
              <a:lnSpc>
                <a:spcPct val="115000"/>
              </a:lnSpc>
              <a:spcBef>
                <a:spcPts val="500"/>
              </a:spcBef>
              <a:spcAft>
                <a:spcPts val="0"/>
              </a:spcAft>
              <a:buSzPts val="1800"/>
              <a:buChar char="▪"/>
            </a:pPr>
            <a:r>
              <a:rPr lang="en" sz="1800" dirty="0">
                <a:solidFill>
                  <a:schemeClr val="tx1"/>
                </a:solidFill>
              </a:rPr>
              <a:t>  pair programming</a:t>
            </a:r>
            <a:endParaRPr sz="1800" dirty="0">
              <a:solidFill>
                <a:schemeClr val="tx1"/>
              </a:solidFill>
            </a:endParaRPr>
          </a:p>
          <a:p>
            <a:pPr marL="0" lvl="0" indent="-25400" rtl="0">
              <a:lnSpc>
                <a:spcPct val="115000"/>
              </a:lnSpc>
              <a:spcBef>
                <a:spcPts val="500"/>
              </a:spcBef>
              <a:spcAft>
                <a:spcPts val="0"/>
              </a:spcAft>
              <a:buSzPts val="1800"/>
              <a:buChar char="▪"/>
            </a:pPr>
            <a:r>
              <a:rPr lang="en" sz="1800" dirty="0">
                <a:solidFill>
                  <a:schemeClr val="tx1"/>
                </a:solidFill>
              </a:rPr>
              <a:t>  incremental design</a:t>
            </a:r>
            <a:endParaRPr sz="1800" dirty="0">
              <a:solidFill>
                <a:schemeClr val="tx1"/>
              </a:solidFill>
            </a:endParaRPr>
          </a:p>
          <a:p>
            <a:pPr marL="0" lvl="0" indent="-25400" rtl="0">
              <a:lnSpc>
                <a:spcPct val="115000"/>
              </a:lnSpc>
              <a:spcBef>
                <a:spcPts val="500"/>
              </a:spcBef>
              <a:spcAft>
                <a:spcPts val="0"/>
              </a:spcAft>
              <a:buSzPts val="1800"/>
              <a:buChar char="▪"/>
            </a:pPr>
            <a:r>
              <a:rPr lang="en" sz="1800" dirty="0">
                <a:solidFill>
                  <a:schemeClr val="tx1"/>
                </a:solidFill>
              </a:rPr>
              <a:t>  simplicity (YAGNI)</a:t>
            </a:r>
            <a:endParaRPr sz="1800" dirty="0">
              <a:solidFill>
                <a:schemeClr val="tx1"/>
              </a:solidFill>
            </a:endParaRPr>
          </a:p>
          <a:p>
            <a:pPr marL="0" lvl="0" indent="-25400" rtl="0">
              <a:lnSpc>
                <a:spcPct val="115000"/>
              </a:lnSpc>
              <a:spcBef>
                <a:spcPts val="500"/>
              </a:spcBef>
              <a:spcAft>
                <a:spcPts val="0"/>
              </a:spcAft>
              <a:buSzPts val="1800"/>
              <a:buChar char="▪"/>
            </a:pPr>
            <a:r>
              <a:rPr lang="en" sz="1800" dirty="0">
                <a:solidFill>
                  <a:schemeClr val="tx1"/>
                </a:solidFill>
              </a:rPr>
              <a:t>  clean code</a:t>
            </a:r>
            <a:endParaRPr sz="1800" dirty="0">
              <a:solidFill>
                <a:schemeClr val="tx1"/>
              </a:solidFill>
            </a:endParaRPr>
          </a:p>
          <a:p>
            <a:pPr marL="0" lvl="0" indent="-25400" rtl="0">
              <a:lnSpc>
                <a:spcPct val="115000"/>
              </a:lnSpc>
              <a:spcBef>
                <a:spcPts val="500"/>
              </a:spcBef>
              <a:spcAft>
                <a:spcPts val="0"/>
              </a:spcAft>
              <a:buSzPts val="1800"/>
              <a:buChar char="▪"/>
            </a:pPr>
            <a:r>
              <a:rPr lang="en" sz="1800" dirty="0">
                <a:solidFill>
                  <a:schemeClr val="tx1"/>
                </a:solidFill>
              </a:rPr>
              <a:t>  CI</a:t>
            </a:r>
            <a:endParaRPr sz="1800" dirty="0">
              <a:solidFill>
                <a:schemeClr val="tx1"/>
              </a:solidFill>
            </a:endParaRPr>
          </a:p>
          <a:p>
            <a:pPr marL="0" lvl="0" indent="-25400" rtl="0">
              <a:lnSpc>
                <a:spcPct val="115000"/>
              </a:lnSpc>
              <a:spcBef>
                <a:spcPts val="500"/>
              </a:spcBef>
              <a:spcAft>
                <a:spcPts val="0"/>
              </a:spcAft>
              <a:buSzPts val="1800"/>
              <a:buChar char="▪"/>
            </a:pPr>
            <a:r>
              <a:rPr lang="en" sz="1800" dirty="0">
                <a:solidFill>
                  <a:schemeClr val="tx1"/>
                </a:solidFill>
              </a:rPr>
              <a:t>  frequent small releases</a:t>
            </a:r>
            <a:endParaRPr sz="1800" dirty="0">
              <a:solidFill>
                <a:schemeClr val="tx1"/>
              </a:solidFill>
            </a:endParaRPr>
          </a:p>
          <a:p>
            <a:pPr marL="0" lvl="0" indent="-25400" rtl="0">
              <a:lnSpc>
                <a:spcPct val="115000"/>
              </a:lnSpc>
              <a:spcBef>
                <a:spcPts val="500"/>
              </a:spcBef>
              <a:spcAft>
                <a:spcPts val="0"/>
              </a:spcAft>
              <a:buSzPts val="1800"/>
              <a:buChar char="▪"/>
            </a:pPr>
            <a:r>
              <a:rPr lang="en" sz="1800" dirty="0">
                <a:solidFill>
                  <a:schemeClr val="tx1"/>
                </a:solidFill>
              </a:rPr>
              <a:t>  embracing change</a:t>
            </a:r>
            <a:endParaRPr sz="1800" dirty="0">
              <a:solidFill>
                <a:schemeClr val="tx1"/>
              </a:solidFill>
            </a:endParaRPr>
          </a:p>
          <a:p>
            <a:pPr marL="0" lvl="0" indent="-25400" rtl="0">
              <a:lnSpc>
                <a:spcPct val="115000"/>
              </a:lnSpc>
              <a:spcBef>
                <a:spcPts val="500"/>
              </a:spcBef>
              <a:spcAft>
                <a:spcPts val="500"/>
              </a:spcAft>
              <a:buSzPts val="1800"/>
              <a:buChar char="▪"/>
            </a:pPr>
            <a:r>
              <a:rPr lang="en" sz="1800" dirty="0">
                <a:solidFill>
                  <a:schemeClr val="tx1"/>
                </a:solidFill>
              </a:rPr>
              <a:t>  shared understanding (ATDD)</a:t>
            </a:r>
            <a:endParaRPr sz="1800" dirty="0">
              <a:solidFill>
                <a:schemeClr val="tx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lvl="0" indent="0"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XP is about</a:t>
            </a:r>
            <a:endParaRPr sz="1600" b="1">
              <a:solidFill>
                <a:srgbClr val="60912B"/>
              </a:solidFill>
              <a:latin typeface="Calibri"/>
              <a:ea typeface="Calibri"/>
              <a:cs typeface="Calibri"/>
              <a:sym typeface="Calibri"/>
            </a:endParaRPr>
          </a:p>
          <a:p>
            <a:pPr marL="0" marR="0" lvl="0" indent="0" algn="l" rtl="0">
              <a:spcBef>
                <a:spcPts val="0"/>
              </a:spcBef>
              <a:spcAft>
                <a:spcPts val="0"/>
              </a:spcAft>
              <a:buClr>
                <a:srgbClr val="60912B"/>
              </a:buClr>
              <a:buFont typeface="Calibri"/>
              <a:buNone/>
            </a:pPr>
            <a:endParaRPr sz="1700" b="1">
              <a:solidFill>
                <a:srgbClr val="60912B"/>
              </a:solidFill>
              <a:latin typeface="Calibri"/>
              <a:ea typeface="Calibri"/>
              <a:cs typeface="Calibri"/>
              <a:sym typeface="Calibri"/>
            </a:endParaRPr>
          </a:p>
        </p:txBody>
      </p:sp>
      <p:sp>
        <p:nvSpPr>
          <p:cNvPr id="535" name="Shape 535"/>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536" name="Shape 536"/>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rtl="0">
              <a:lnSpc>
                <a:spcPct val="115000"/>
              </a:lnSpc>
              <a:spcBef>
                <a:spcPts val="0"/>
              </a:spcBef>
              <a:spcAft>
                <a:spcPts val="0"/>
              </a:spcAft>
              <a:buSzPts val="1800"/>
              <a:buChar char="▪"/>
            </a:pPr>
            <a:r>
              <a:rPr lang="en" sz="1800" dirty="0">
                <a:solidFill>
                  <a:srgbClr val="7F7F7F"/>
                </a:solidFill>
              </a:rPr>
              <a:t>  </a:t>
            </a:r>
            <a:r>
              <a:rPr lang="en" sz="1800" dirty="0">
                <a:solidFill>
                  <a:schemeClr val="tx1"/>
                </a:solidFill>
              </a:rPr>
              <a:t>writing great code</a:t>
            </a:r>
            <a:endParaRPr sz="1800" dirty="0">
              <a:solidFill>
                <a:schemeClr val="tx1"/>
              </a:solidFill>
            </a:endParaRPr>
          </a:p>
          <a:p>
            <a:pPr marL="0" lvl="0" indent="-25400" rtl="0">
              <a:lnSpc>
                <a:spcPct val="115000"/>
              </a:lnSpc>
              <a:spcBef>
                <a:spcPts val="500"/>
              </a:spcBef>
              <a:spcAft>
                <a:spcPts val="0"/>
              </a:spcAft>
              <a:buSzPts val="1800"/>
              <a:buChar char="▪"/>
            </a:pPr>
            <a:r>
              <a:rPr lang="en" sz="1800" dirty="0">
                <a:solidFill>
                  <a:schemeClr val="tx1"/>
                </a:solidFill>
              </a:rPr>
              <a:t>  improving skills and giving up bad habits</a:t>
            </a:r>
            <a:endParaRPr sz="1800" dirty="0">
              <a:solidFill>
                <a:schemeClr val="tx1"/>
              </a:solidFill>
            </a:endParaRPr>
          </a:p>
          <a:p>
            <a:pPr marL="0" lvl="0" indent="-25400" rtl="0">
              <a:lnSpc>
                <a:spcPct val="115000"/>
              </a:lnSpc>
              <a:spcBef>
                <a:spcPts val="500"/>
              </a:spcBef>
              <a:spcAft>
                <a:spcPts val="0"/>
              </a:spcAft>
              <a:buSzPts val="1800"/>
              <a:buChar char="▪"/>
            </a:pPr>
            <a:r>
              <a:rPr lang="en" sz="1800" dirty="0">
                <a:solidFill>
                  <a:schemeClr val="tx1"/>
                </a:solidFill>
              </a:rPr>
              <a:t>  keeping the costs of change low</a:t>
            </a:r>
            <a:endParaRPr sz="1800" dirty="0">
              <a:solidFill>
                <a:schemeClr val="tx1"/>
              </a:solidFill>
            </a:endParaRPr>
          </a:p>
          <a:p>
            <a:pPr marL="0" lvl="0" indent="0" rtl="0">
              <a:lnSpc>
                <a:spcPct val="115000"/>
              </a:lnSpc>
              <a:spcBef>
                <a:spcPts val="500"/>
              </a:spcBef>
              <a:spcAft>
                <a:spcPts val="0"/>
              </a:spcAft>
              <a:buNone/>
            </a:pPr>
            <a:endParaRPr sz="1800" dirty="0">
              <a:solidFill>
                <a:schemeClr val="tx1"/>
              </a:solidFill>
            </a:endParaRPr>
          </a:p>
          <a:p>
            <a:pPr marL="0" lvl="0" indent="0" rtl="0">
              <a:lnSpc>
                <a:spcPct val="115000"/>
              </a:lnSpc>
              <a:spcBef>
                <a:spcPts val="500"/>
              </a:spcBef>
              <a:spcAft>
                <a:spcPts val="0"/>
              </a:spcAft>
              <a:buNone/>
            </a:pPr>
            <a:endParaRPr sz="1800" dirty="0">
              <a:solidFill>
                <a:schemeClr val="tx1"/>
              </a:solidFill>
            </a:endParaRPr>
          </a:p>
          <a:p>
            <a:pPr marL="0" lvl="0" indent="0" algn="r" rtl="0">
              <a:spcBef>
                <a:spcPts val="500"/>
              </a:spcBef>
              <a:spcAft>
                <a:spcPts val="0"/>
              </a:spcAft>
              <a:buNone/>
            </a:pPr>
            <a:r>
              <a:rPr lang="en" sz="1800" i="1" dirty="0">
                <a:solidFill>
                  <a:schemeClr val="tx1"/>
                </a:solidFill>
              </a:rPr>
              <a:t>“No matter what the client says the problem is, </a:t>
            </a:r>
            <a:endParaRPr sz="1800" i="1" dirty="0">
              <a:solidFill>
                <a:schemeClr val="tx1"/>
              </a:solidFill>
            </a:endParaRPr>
          </a:p>
          <a:p>
            <a:pPr marL="0" lvl="0" indent="0" algn="r" rtl="0">
              <a:spcBef>
                <a:spcPts val="500"/>
              </a:spcBef>
              <a:spcAft>
                <a:spcPts val="0"/>
              </a:spcAft>
              <a:buNone/>
            </a:pPr>
            <a:r>
              <a:rPr lang="en" sz="1800" i="1" dirty="0">
                <a:solidFill>
                  <a:schemeClr val="tx1"/>
                </a:solidFill>
              </a:rPr>
              <a:t>it is always a people problem. </a:t>
            </a:r>
            <a:endParaRPr sz="1800" i="1" dirty="0">
              <a:solidFill>
                <a:schemeClr val="tx1"/>
              </a:solidFill>
            </a:endParaRPr>
          </a:p>
          <a:p>
            <a:pPr marL="0" lvl="0" indent="0" algn="r" rtl="0">
              <a:spcBef>
                <a:spcPts val="500"/>
              </a:spcBef>
              <a:spcAft>
                <a:spcPts val="500"/>
              </a:spcAft>
              <a:buNone/>
            </a:pPr>
            <a:r>
              <a:rPr lang="en" sz="1800" i="1" dirty="0">
                <a:solidFill>
                  <a:schemeClr val="tx1"/>
                </a:solidFill>
              </a:rPr>
              <a:t>Technical fixes alone are not enough.”</a:t>
            </a:r>
            <a:endParaRPr sz="1800" i="1" dirty="0">
              <a:solidFill>
                <a:schemeClr val="tx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endParaRPr sz="1700" b="1">
              <a:solidFill>
                <a:srgbClr val="60912B"/>
              </a:solidFill>
              <a:latin typeface="Calibri"/>
              <a:ea typeface="Calibri"/>
              <a:cs typeface="Calibri"/>
              <a:sym typeface="Calibri"/>
            </a:endParaRPr>
          </a:p>
        </p:txBody>
      </p:sp>
      <p:sp>
        <p:nvSpPr>
          <p:cNvPr id="543" name="Shape 543"/>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544" name="Shape 544"/>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0" algn="ctr" rtl="0">
              <a:spcBef>
                <a:spcPts val="0"/>
              </a:spcBef>
              <a:spcAft>
                <a:spcPts val="0"/>
              </a:spcAft>
              <a:buNone/>
            </a:pPr>
            <a:endParaRPr sz="1800" i="1" dirty="0">
              <a:solidFill>
                <a:srgbClr val="7F7F7F"/>
              </a:solidFill>
            </a:endParaRPr>
          </a:p>
          <a:p>
            <a:pPr marL="0" lvl="0" indent="0" algn="l" rtl="0">
              <a:spcBef>
                <a:spcPts val="500"/>
              </a:spcBef>
              <a:spcAft>
                <a:spcPts val="0"/>
              </a:spcAft>
              <a:buNone/>
            </a:pPr>
            <a:endParaRPr sz="1800" i="1" dirty="0">
              <a:solidFill>
                <a:srgbClr val="7F7F7F"/>
              </a:solidFill>
            </a:endParaRPr>
          </a:p>
          <a:p>
            <a:pPr marL="0" lvl="0" indent="0" algn="ctr" rtl="0">
              <a:spcBef>
                <a:spcPts val="500"/>
              </a:spcBef>
              <a:spcAft>
                <a:spcPts val="500"/>
              </a:spcAft>
              <a:buNone/>
            </a:pPr>
            <a:r>
              <a:rPr lang="en" sz="1800" i="1" dirty="0">
                <a:solidFill>
                  <a:schemeClr val="tx1"/>
                </a:solidFill>
              </a:rPr>
              <a:t>“A methodology is only as effective as the people involved”</a:t>
            </a:r>
            <a:endParaRPr sz="1800" i="1" dirty="0">
              <a:solidFill>
                <a:schemeClr val="tx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endParaRPr sz="1600" b="1" i="0" u="none" strike="noStrike" cap="none">
              <a:solidFill>
                <a:srgbClr val="60912B"/>
              </a:solidFill>
              <a:latin typeface="Calibri"/>
              <a:ea typeface="Calibri"/>
              <a:cs typeface="Calibri"/>
              <a:sym typeface="Calibri"/>
            </a:endParaRPr>
          </a:p>
        </p:txBody>
      </p:sp>
      <p:sp>
        <p:nvSpPr>
          <p:cNvPr id="551" name="Shape 551"/>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552" name="Shape 552"/>
          <p:cNvSpPr txBox="1">
            <a:spLocks noGrp="1"/>
          </p:cNvSpPr>
          <p:nvPr>
            <p:ph type="body" idx="1"/>
          </p:nvPr>
        </p:nvSpPr>
        <p:spPr>
          <a:xfrm>
            <a:off x="446600" y="1400300"/>
            <a:ext cx="5630400" cy="3253800"/>
          </a:xfrm>
          <a:prstGeom prst="rect">
            <a:avLst/>
          </a:prstGeom>
          <a:noFill/>
          <a:ln>
            <a:noFill/>
          </a:ln>
        </p:spPr>
        <p:txBody>
          <a:bodyPr spcFirstLastPara="1" wrap="square" lIns="0" tIns="45725" rIns="91425" bIns="45725" anchor="t" anchorCtr="0">
            <a:noAutofit/>
          </a:bodyPr>
          <a:lstStyle/>
          <a:p>
            <a:pPr marL="0" lvl="0" indent="0" algn="ctr" rtl="0">
              <a:lnSpc>
                <a:spcPct val="200000"/>
              </a:lnSpc>
              <a:spcBef>
                <a:spcPts val="0"/>
              </a:spcBef>
              <a:spcAft>
                <a:spcPts val="0"/>
              </a:spcAft>
              <a:buNone/>
            </a:pPr>
            <a:r>
              <a:rPr lang="en" sz="1800" i="1" dirty="0">
                <a:solidFill>
                  <a:schemeClr val="tx1"/>
                </a:solidFill>
              </a:rPr>
              <a:t>“A significant advantage of TDD is that it enables you to take small steps when writing software. This is a practice that I have promoted for years because it is far more productive than attempting to code in large steps.”</a:t>
            </a:r>
            <a:endParaRPr sz="1800" dirty="0">
              <a:solidFill>
                <a:schemeClr val="tx1"/>
              </a:solidFill>
            </a:endParaRPr>
          </a:p>
          <a:p>
            <a:pPr marL="0" lvl="0" indent="0" algn="ctr" rtl="0">
              <a:lnSpc>
                <a:spcPct val="200000"/>
              </a:lnSpc>
              <a:spcBef>
                <a:spcPts val="500"/>
              </a:spcBef>
              <a:spcAft>
                <a:spcPts val="500"/>
              </a:spcAft>
              <a:buNone/>
            </a:pPr>
            <a:r>
              <a:rPr lang="en" sz="1800" dirty="0">
                <a:solidFill>
                  <a:schemeClr val="tx1"/>
                </a:solidFill>
              </a:rPr>
              <a:t>/ Kent Beck /</a:t>
            </a:r>
            <a:endParaRPr sz="1800" dirty="0">
              <a:solidFill>
                <a:schemeClr val="tx1"/>
              </a:solidFill>
            </a:endParaRPr>
          </a:p>
        </p:txBody>
      </p:sp>
      <p:pic>
        <p:nvPicPr>
          <p:cNvPr id="553" name="Shape 553"/>
          <p:cNvPicPr preferRelativeResize="0"/>
          <p:nvPr/>
        </p:nvPicPr>
        <p:blipFill>
          <a:blip r:embed="rId3">
            <a:alphaModFix/>
          </a:blip>
          <a:stretch>
            <a:fillRect/>
          </a:stretch>
        </p:blipFill>
        <p:spPr>
          <a:xfrm>
            <a:off x="6803613" y="1444125"/>
            <a:ext cx="1893913" cy="2864126"/>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body" idx="1"/>
          </p:nvPr>
        </p:nvSpPr>
        <p:spPr>
          <a:xfrm>
            <a:off x="1504500" y="4255475"/>
            <a:ext cx="7155900" cy="506700"/>
          </a:xfrm>
          <a:prstGeom prst="rect">
            <a:avLst/>
          </a:prstGeom>
          <a:noFill/>
          <a:ln>
            <a:noFill/>
          </a:ln>
        </p:spPr>
        <p:txBody>
          <a:bodyPr spcFirstLastPara="1" wrap="square" lIns="0" tIns="45725" rIns="91425" bIns="45725" anchor="t" anchorCtr="0">
            <a:noAutofit/>
          </a:bodyPr>
          <a:lstStyle/>
          <a:p>
            <a:pPr marL="0" lvl="0" indent="0" algn="ctr" rtl="0">
              <a:lnSpc>
                <a:spcPct val="200000"/>
              </a:lnSpc>
              <a:spcBef>
                <a:spcPts val="0"/>
              </a:spcBef>
              <a:spcAft>
                <a:spcPts val="500"/>
              </a:spcAft>
              <a:buNone/>
            </a:pPr>
            <a:r>
              <a:rPr lang="en" sz="1800" i="1" u="sng">
                <a:solidFill>
                  <a:schemeClr val="hlink"/>
                </a:solidFill>
                <a:hlinkClick r:id="rId3"/>
              </a:rPr>
              <a:t>https://github.com/domahidizoltan/presentation-ease-your-life-with-tdd</a:t>
            </a:r>
            <a:endParaRPr sz="1800" u="sng">
              <a:solidFill>
                <a:srgbClr val="222222"/>
              </a:solidFill>
            </a:endParaRPr>
          </a:p>
        </p:txBody>
      </p:sp>
      <p:pic>
        <p:nvPicPr>
          <p:cNvPr id="560" name="Shape 560"/>
          <p:cNvPicPr preferRelativeResize="0"/>
          <p:nvPr/>
        </p:nvPicPr>
        <p:blipFill>
          <a:blip r:embed="rId4">
            <a:alphaModFix/>
          </a:blip>
          <a:stretch>
            <a:fillRect/>
          </a:stretch>
        </p:blipFill>
        <p:spPr>
          <a:xfrm>
            <a:off x="3190900" y="678266"/>
            <a:ext cx="2762200" cy="2762200"/>
          </a:xfrm>
          <a:prstGeom prst="rect">
            <a:avLst/>
          </a:prstGeom>
          <a:noFill/>
          <a:ln>
            <a:noFill/>
          </a:ln>
        </p:spPr>
      </p:pic>
      <p:pic>
        <p:nvPicPr>
          <p:cNvPr id="561" name="Shape 561"/>
          <p:cNvPicPr preferRelativeResize="0"/>
          <p:nvPr/>
        </p:nvPicPr>
        <p:blipFill>
          <a:blip r:embed="rId5">
            <a:alphaModFix/>
          </a:blip>
          <a:stretch>
            <a:fillRect/>
          </a:stretch>
        </p:blipFill>
        <p:spPr>
          <a:xfrm>
            <a:off x="385525" y="3921125"/>
            <a:ext cx="930899" cy="9309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Shape 566"/>
          <p:cNvSpPr txBox="1">
            <a:spLocks noGrp="1"/>
          </p:cNvSpPr>
          <p:nvPr>
            <p:ph type="title"/>
          </p:nvPr>
        </p:nvSpPr>
        <p:spPr>
          <a:xfrm>
            <a:off x="446613" y="785041"/>
            <a:ext cx="8250776" cy="615266"/>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i="0" u="none" strike="noStrike" cap="none">
                <a:solidFill>
                  <a:srgbClr val="60912B"/>
                </a:solidFill>
                <a:latin typeface="Calibri"/>
                <a:ea typeface="Calibri"/>
                <a:cs typeface="Calibri"/>
                <a:sym typeface="Calibri"/>
              </a:rPr>
              <a:t>Resources</a:t>
            </a:r>
            <a:endParaRPr sz="1700" b="1" i="0" u="none" strike="noStrike" cap="none">
              <a:solidFill>
                <a:srgbClr val="60912B"/>
              </a:solidFill>
              <a:latin typeface="Calibri"/>
              <a:ea typeface="Calibri"/>
              <a:cs typeface="Calibri"/>
              <a:sym typeface="Calibri"/>
            </a:endParaRPr>
          </a:p>
        </p:txBody>
      </p:sp>
      <p:sp>
        <p:nvSpPr>
          <p:cNvPr id="567" name="Shape 567"/>
          <p:cNvSpPr txBox="1">
            <a:spLocks noGrp="1"/>
          </p:cNvSpPr>
          <p:nvPr>
            <p:ph type="body" idx="1"/>
          </p:nvPr>
        </p:nvSpPr>
        <p:spPr>
          <a:xfrm>
            <a:off x="446600" y="1400300"/>
            <a:ext cx="6019800" cy="3552300"/>
          </a:xfrm>
          <a:prstGeom prst="rect">
            <a:avLst/>
          </a:prstGeom>
          <a:noFill/>
          <a:ln>
            <a:noFill/>
          </a:ln>
        </p:spPr>
        <p:txBody>
          <a:bodyPr spcFirstLastPara="1" wrap="square" lIns="0" tIns="45725" rIns="91425" bIns="45725" anchor="t" anchorCtr="0">
            <a:noAutofit/>
          </a:bodyPr>
          <a:lstStyle/>
          <a:p>
            <a:pPr marL="0" lvl="0" indent="-25400" rtl="0">
              <a:lnSpc>
                <a:spcPct val="100000"/>
              </a:lnSpc>
              <a:spcBef>
                <a:spcPts val="0"/>
              </a:spcBef>
              <a:spcAft>
                <a:spcPts val="0"/>
              </a:spcAft>
              <a:buSzPts val="1800"/>
              <a:buChar char="▪"/>
            </a:pPr>
            <a:r>
              <a:rPr lang="en"/>
              <a:t>  </a:t>
            </a:r>
            <a:r>
              <a:rPr lang="en" sz="1600" u="sng">
                <a:solidFill>
                  <a:schemeClr val="hlink"/>
                </a:solidFill>
                <a:hlinkClick r:id="rId3"/>
              </a:rPr>
              <a:t>https://en.wikipedia.org/wiki/Software_testing</a:t>
            </a:r>
            <a:endParaRPr sz="1600"/>
          </a:p>
          <a:p>
            <a:pPr marL="0" lvl="0" indent="-25400" rtl="0">
              <a:lnSpc>
                <a:spcPct val="100000"/>
              </a:lnSpc>
              <a:spcBef>
                <a:spcPts val="500"/>
              </a:spcBef>
              <a:spcAft>
                <a:spcPts val="0"/>
              </a:spcAft>
              <a:buSzPts val="1800"/>
              <a:buChar char="▪"/>
            </a:pPr>
            <a:r>
              <a:rPr lang="en" sz="1600"/>
              <a:t>  </a:t>
            </a:r>
            <a:r>
              <a:rPr lang="en" sz="1600" u="sng">
                <a:solidFill>
                  <a:schemeClr val="hlink"/>
                </a:solidFill>
                <a:hlinkClick r:id="rId4"/>
              </a:rPr>
              <a:t>https://martinfowler.com/articles/microservice-testing</a:t>
            </a:r>
            <a:endParaRPr sz="1600"/>
          </a:p>
          <a:p>
            <a:pPr marL="0" lvl="0" indent="-25400" rtl="0">
              <a:lnSpc>
                <a:spcPct val="100000"/>
              </a:lnSpc>
              <a:spcBef>
                <a:spcPts val="500"/>
              </a:spcBef>
              <a:spcAft>
                <a:spcPts val="0"/>
              </a:spcAft>
              <a:buSzPts val="1800"/>
              <a:buChar char="▪"/>
            </a:pPr>
            <a:r>
              <a:rPr lang="en" sz="1600"/>
              <a:t>  </a:t>
            </a:r>
            <a:r>
              <a:rPr lang="en" sz="1600" u="sng">
                <a:solidFill>
                  <a:schemeClr val="hlink"/>
                </a:solidFill>
                <a:hlinkClick r:id="rId5"/>
              </a:rPr>
              <a:t>https://www.slideshare.net/lemiorhan/the-engines-of-</a:t>
            </a:r>
            <a:r>
              <a:rPr lang="en" sz="1600" u="sng">
                <a:solidFill>
                  <a:schemeClr val="hlink"/>
                </a:solidFill>
                <a:hlinkClick r:id="rId5"/>
              </a:rPr>
              <a:t/>
            </a:r>
            <a:br>
              <a:rPr lang="en" sz="1600" u="sng">
                <a:solidFill>
                  <a:schemeClr val="hlink"/>
                </a:solidFill>
                <a:hlinkClick r:id="rId5"/>
              </a:rPr>
            </a:br>
            <a:r>
              <a:rPr lang="en" sz="1600" u="sng">
                <a:solidFill>
                  <a:schemeClr val="hlink"/>
                </a:solidFill>
                <a:hlinkClick r:id="rId5"/>
              </a:rPr>
              <a:t>software-development-testing-and-test-driven-development/</a:t>
            </a:r>
            <a:endParaRPr sz="1600"/>
          </a:p>
          <a:p>
            <a:pPr marL="0" lvl="0" indent="-25400" rtl="0">
              <a:lnSpc>
                <a:spcPct val="100000"/>
              </a:lnSpc>
              <a:spcBef>
                <a:spcPts val="500"/>
              </a:spcBef>
              <a:spcAft>
                <a:spcPts val="0"/>
              </a:spcAft>
              <a:buSzPts val="1800"/>
              <a:buChar char="▪"/>
            </a:pPr>
            <a:r>
              <a:rPr lang="en" sz="1600"/>
              <a:t>  </a:t>
            </a:r>
            <a:r>
              <a:rPr lang="en" sz="1600" u="sng">
                <a:solidFill>
                  <a:schemeClr val="hlink"/>
                </a:solidFill>
                <a:hlinkClick r:id="rId6"/>
              </a:rPr>
              <a:t>http://agiledata.org/essays/tdd.html</a:t>
            </a:r>
            <a:endParaRPr sz="1600"/>
          </a:p>
          <a:p>
            <a:pPr marL="0" lvl="0" indent="-25400" rtl="0">
              <a:lnSpc>
                <a:spcPct val="100000"/>
              </a:lnSpc>
              <a:spcBef>
                <a:spcPts val="500"/>
              </a:spcBef>
              <a:spcAft>
                <a:spcPts val="0"/>
              </a:spcAft>
              <a:buSzPts val="1800"/>
              <a:buChar char="▪"/>
            </a:pPr>
            <a:r>
              <a:rPr lang="en" sz="1600"/>
              <a:t>  </a:t>
            </a:r>
            <a:r>
              <a:rPr lang="en" sz="1600" u="sng">
                <a:solidFill>
                  <a:schemeClr val="hlink"/>
                </a:solidFill>
                <a:hlinkClick r:id="rId7"/>
              </a:rPr>
              <a:t>https://www.slideshare.net/guestc8093a6/</a:t>
            </a:r>
            <a:r>
              <a:rPr lang="en" sz="1600" u="sng">
                <a:solidFill>
                  <a:schemeClr val="hlink"/>
                </a:solidFill>
                <a:hlinkClick r:id="rId7"/>
              </a:rPr>
              <a:t/>
            </a:r>
            <a:br>
              <a:rPr lang="en" sz="1600" u="sng">
                <a:solidFill>
                  <a:schemeClr val="hlink"/>
                </a:solidFill>
                <a:hlinkClick r:id="rId7"/>
              </a:rPr>
            </a:br>
            <a:r>
              <a:rPr lang="en" sz="1600" u="sng">
                <a:solidFill>
                  <a:schemeClr val="hlink"/>
                </a:solidFill>
                <a:hlinkClick r:id="rId7"/>
              </a:rPr>
              <a:t>test-driven-development-1000421</a:t>
            </a:r>
            <a:endParaRPr sz="1600"/>
          </a:p>
          <a:p>
            <a:pPr marL="0" lvl="0" indent="-25400" rtl="0">
              <a:lnSpc>
                <a:spcPct val="100000"/>
              </a:lnSpc>
              <a:spcBef>
                <a:spcPts val="500"/>
              </a:spcBef>
              <a:spcAft>
                <a:spcPts val="0"/>
              </a:spcAft>
              <a:buSzPts val="1800"/>
              <a:buChar char="▪"/>
            </a:pPr>
            <a:r>
              <a:rPr lang="en" sz="1600"/>
              <a:t>  </a:t>
            </a:r>
            <a:r>
              <a:rPr lang="en" sz="1600" u="sng">
                <a:solidFill>
                  <a:schemeClr val="hlink"/>
                </a:solidFill>
                <a:hlinkClick r:id="rId8"/>
              </a:rPr>
              <a:t>https://www.slideshare.net/haochenglee/</a:t>
            </a:r>
            <a:r>
              <a:rPr lang="en" sz="1600" u="sng">
                <a:solidFill>
                  <a:schemeClr val="hlink"/>
                </a:solidFill>
                <a:hlinkClick r:id="rId8"/>
              </a:rPr>
              <a:t/>
            </a:r>
            <a:br>
              <a:rPr lang="en" sz="1600" u="sng">
                <a:solidFill>
                  <a:schemeClr val="hlink"/>
                </a:solidFill>
                <a:hlinkClick r:id="rId8"/>
              </a:rPr>
            </a:br>
            <a:r>
              <a:rPr lang="en" sz="1600" u="sng">
                <a:solidFill>
                  <a:schemeClr val="hlink"/>
                </a:solidFill>
                <a:hlinkClick r:id="rId8"/>
              </a:rPr>
              <a:t>test-driven-developmentcontinuousintegration</a:t>
            </a:r>
            <a:endParaRPr sz="1600"/>
          </a:p>
          <a:p>
            <a:pPr marL="0" lvl="0" indent="-25400" rtl="0">
              <a:lnSpc>
                <a:spcPct val="100000"/>
              </a:lnSpc>
              <a:spcBef>
                <a:spcPts val="500"/>
              </a:spcBef>
              <a:spcAft>
                <a:spcPts val="500"/>
              </a:spcAft>
              <a:buSzPts val="1800"/>
              <a:buChar char="▪"/>
            </a:pPr>
            <a:r>
              <a:rPr lang="en" sz="1600"/>
              <a:t>  </a:t>
            </a:r>
            <a:r>
              <a:rPr lang="en" sz="1600" u="sng">
                <a:solidFill>
                  <a:schemeClr val="hlink"/>
                </a:solidFill>
                <a:hlinkClick r:id="rId9"/>
              </a:rPr>
              <a:t>https://en.wikipedia.org/wiki/Test-driven_development</a:t>
            </a:r>
            <a:endParaRPr sz="1600"/>
          </a:p>
        </p:txBody>
      </p:sp>
      <p:sp>
        <p:nvSpPr>
          <p:cNvPr id="568" name="Shape 568"/>
          <p:cNvSpPr txBox="1">
            <a:spLocks noGrp="1"/>
          </p:cNvSpPr>
          <p:nvPr>
            <p:ph type="body" idx="2"/>
          </p:nvPr>
        </p:nvSpPr>
        <p:spPr>
          <a:xfrm>
            <a:off x="446612" y="508203"/>
            <a:ext cx="8250777" cy="276944"/>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pic>
        <p:nvPicPr>
          <p:cNvPr id="569" name="Shape 569"/>
          <p:cNvPicPr preferRelativeResize="0"/>
          <p:nvPr/>
        </p:nvPicPr>
        <p:blipFill>
          <a:blip r:embed="rId10">
            <a:alphaModFix/>
          </a:blip>
          <a:stretch>
            <a:fillRect/>
          </a:stretch>
        </p:blipFill>
        <p:spPr>
          <a:xfrm>
            <a:off x="6330800" y="1400295"/>
            <a:ext cx="2327100" cy="291653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Shape 575"/>
          <p:cNvSpPr txBox="1">
            <a:spLocks noGrp="1"/>
          </p:cNvSpPr>
          <p:nvPr>
            <p:ph type="title"/>
          </p:nvPr>
        </p:nvSpPr>
        <p:spPr>
          <a:xfrm>
            <a:off x="467544" y="3579870"/>
            <a:ext cx="8229600" cy="504000"/>
          </a:xfrm>
          <a:prstGeom prst="rect">
            <a:avLst/>
          </a:prstGeom>
          <a:noFill/>
          <a:ln>
            <a:noFill/>
          </a:ln>
        </p:spPr>
        <p:txBody>
          <a:bodyPr spcFirstLastPara="1" wrap="square" lIns="0" tIns="45725" rIns="91425" bIns="45725" anchor="t" anchorCtr="0">
            <a:noAutofit/>
          </a:bodyPr>
          <a:lstStyle/>
          <a:p>
            <a:pPr marL="0" marR="0" lvl="0" indent="0" algn="ctr" rtl="0">
              <a:spcBef>
                <a:spcPts val="0"/>
              </a:spcBef>
              <a:spcAft>
                <a:spcPts val="0"/>
              </a:spcAft>
              <a:buClr>
                <a:srgbClr val="575756"/>
              </a:buClr>
              <a:buFont typeface="Calibri"/>
              <a:buNone/>
            </a:pPr>
            <a:r>
              <a:rPr lang="en" sz="2400">
                <a:solidFill>
                  <a:srgbClr val="575756"/>
                </a:solidFill>
                <a:latin typeface="Calibri"/>
                <a:ea typeface="Calibri"/>
                <a:cs typeface="Calibri"/>
                <a:sym typeface="Calibri"/>
              </a:rPr>
              <a:t>Ease your life with T.D.D.</a:t>
            </a:r>
            <a:endParaRPr sz="2400" i="0" u="none" strike="noStrike" cap="none">
              <a:solidFill>
                <a:srgbClr val="575756"/>
              </a:solidFill>
              <a:latin typeface="Calibri"/>
              <a:ea typeface="Calibri"/>
              <a:cs typeface="Calibri"/>
              <a:sym typeface="Calibri"/>
            </a:endParaRPr>
          </a:p>
        </p:txBody>
      </p:sp>
      <p:pic>
        <p:nvPicPr>
          <p:cNvPr id="576" name="Shape 576"/>
          <p:cNvPicPr preferRelativeResize="0"/>
          <p:nvPr/>
        </p:nvPicPr>
        <p:blipFill>
          <a:blip r:embed="rId3">
            <a:alphaModFix/>
          </a:blip>
          <a:stretch>
            <a:fillRect/>
          </a:stretch>
        </p:blipFill>
        <p:spPr>
          <a:xfrm>
            <a:off x="3058350" y="1177525"/>
            <a:ext cx="3048000" cy="2200275"/>
          </a:xfrm>
          <a:prstGeom prst="rect">
            <a:avLst/>
          </a:prstGeom>
          <a:noFill/>
          <a:ln w="9525" cap="flat" cmpd="sng">
            <a:solidFill>
              <a:srgbClr val="7F7F7F"/>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5"/>
                                        </p:tgtEl>
                                        <p:attrNameLst>
                                          <p:attrName>style.visibility</p:attrName>
                                        </p:attrNameLst>
                                      </p:cBhvr>
                                      <p:to>
                                        <p:strVal val="visible"/>
                                      </p:to>
                                    </p:set>
                                    <p:animEffect transition="in" filter="fade">
                                      <p:cBhvr>
                                        <p:cTn id="7" dur="500"/>
                                        <p:tgtEl>
                                          <p:spTgt spid="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4633087" y="1400307"/>
            <a:ext cx="4064302" cy="3388713"/>
          </a:xfrm>
          <a:prstGeom prst="rect">
            <a:avLst/>
          </a:prstGeom>
          <a:noFill/>
          <a:ln>
            <a:noFill/>
          </a:ln>
        </p:spPr>
        <p:txBody>
          <a:bodyPr spcFirstLastPara="1" wrap="square" lIns="0" tIns="45725" rIns="91425" bIns="45725" anchor="t" anchorCtr="0">
            <a:noAutofit/>
          </a:bodyPr>
          <a:lstStyle/>
          <a:p>
            <a:pPr marL="0" marR="0" lvl="0" indent="0" algn="l" rtl="0">
              <a:lnSpc>
                <a:spcPct val="120000"/>
              </a:lnSpc>
              <a:spcBef>
                <a:spcPts val="0"/>
              </a:spcBef>
              <a:spcAft>
                <a:spcPts val="0"/>
              </a:spcAft>
              <a:buClr>
                <a:schemeClr val="dk2"/>
              </a:buClr>
              <a:buFont typeface="Arial"/>
              <a:buNone/>
            </a:pPr>
            <a:r>
              <a:rPr lang="en" sz="1400" b="1" i="0" u="none" strike="noStrike" cap="none">
                <a:solidFill>
                  <a:srgbClr val="575756"/>
                </a:solidFill>
                <a:latin typeface="Calibri"/>
                <a:ea typeface="Calibri"/>
                <a:cs typeface="Calibri"/>
                <a:sym typeface="Calibri"/>
              </a:rPr>
              <a:t>Zoltán Domahidi</a:t>
            </a:r>
            <a:endParaRPr sz="1200"/>
          </a:p>
          <a:p>
            <a:pPr marL="0" marR="0" lvl="0" indent="0" algn="l" rtl="0">
              <a:lnSpc>
                <a:spcPct val="120000"/>
              </a:lnSpc>
              <a:spcBef>
                <a:spcPts val="500"/>
              </a:spcBef>
              <a:spcAft>
                <a:spcPts val="0"/>
              </a:spcAft>
              <a:buClr>
                <a:schemeClr val="dk2"/>
              </a:buClr>
              <a:buFont typeface="Arial"/>
              <a:buNone/>
            </a:pPr>
            <a:r>
              <a:rPr lang="en" sz="1400" b="0" i="0" u="none" strike="noStrike" cap="none">
                <a:solidFill>
                  <a:srgbClr val="575756"/>
                </a:solidFill>
                <a:latin typeface="Calibri"/>
                <a:ea typeface="Calibri"/>
                <a:cs typeface="Calibri"/>
                <a:sym typeface="Calibri"/>
              </a:rPr>
              <a:t>O</a:t>
            </a:r>
            <a:r>
              <a:rPr lang="en">
                <a:solidFill>
                  <a:srgbClr val="575756"/>
                </a:solidFill>
              </a:rPr>
              <a:t>6</a:t>
            </a:r>
            <a:r>
              <a:rPr lang="en" sz="1400" b="0" i="0" u="none" strike="noStrike" cap="none">
                <a:solidFill>
                  <a:srgbClr val="575756"/>
                </a:solidFill>
                <a:latin typeface="Calibri"/>
                <a:ea typeface="Calibri"/>
                <a:cs typeface="Calibri"/>
                <a:sym typeface="Calibri"/>
              </a:rPr>
              <a:t>.</a:t>
            </a:r>
            <a:r>
              <a:rPr lang="en">
                <a:solidFill>
                  <a:srgbClr val="575756"/>
                </a:solidFill>
              </a:rPr>
              <a:t>06</a:t>
            </a:r>
            <a:r>
              <a:rPr lang="en" sz="1400" b="0" i="0" u="none" strike="noStrike" cap="none">
                <a:solidFill>
                  <a:srgbClr val="575756"/>
                </a:solidFill>
                <a:latin typeface="Calibri"/>
                <a:ea typeface="Calibri"/>
                <a:cs typeface="Calibri"/>
                <a:sym typeface="Calibri"/>
              </a:rPr>
              <a:t> / Java Developer</a:t>
            </a:r>
            <a:endParaRPr sz="1400" b="0" i="0" u="none" strike="noStrike" cap="none">
              <a:solidFill>
                <a:srgbClr val="575756"/>
              </a:solidFill>
              <a:latin typeface="Calibri"/>
              <a:ea typeface="Calibri"/>
              <a:cs typeface="Calibri"/>
              <a:sym typeface="Calibri"/>
            </a:endParaRPr>
          </a:p>
          <a:p>
            <a:pPr marL="0" marR="0" lvl="0" indent="0" algn="l" rtl="0">
              <a:lnSpc>
                <a:spcPct val="120000"/>
              </a:lnSpc>
              <a:spcBef>
                <a:spcPts val="500"/>
              </a:spcBef>
              <a:spcAft>
                <a:spcPts val="0"/>
              </a:spcAft>
              <a:buClr>
                <a:schemeClr val="dk2"/>
              </a:buClr>
              <a:buFont typeface="Arial"/>
              <a:buNone/>
            </a:pPr>
            <a:r>
              <a:rPr lang="en" sz="1400" b="0" i="0" u="none" strike="noStrike" cap="none">
                <a:solidFill>
                  <a:srgbClr val="575756"/>
                </a:solidFill>
                <a:latin typeface="Calibri"/>
                <a:ea typeface="Calibri"/>
                <a:cs typeface="Calibri"/>
                <a:sym typeface="Calibri"/>
              </a:rPr>
              <a:t>Email: </a:t>
            </a:r>
            <a:r>
              <a:rPr lang="en" sz="1400" b="0" i="0" u="sng" strike="noStrike" cap="none">
                <a:solidFill>
                  <a:schemeClr val="hlink"/>
                </a:solidFill>
                <a:latin typeface="Calibri"/>
                <a:ea typeface="Calibri"/>
                <a:cs typeface="Calibri"/>
                <a:sym typeface="Calibri"/>
                <a:hlinkClick r:id="rId3"/>
              </a:rPr>
              <a:t>Zoltan.Domahidi@evosoft.com</a:t>
            </a:r>
            <a:endParaRPr sz="1400" b="0" i="0" u="none" strike="noStrike" cap="none">
              <a:solidFill>
                <a:srgbClr val="575756"/>
              </a:solidFill>
              <a:latin typeface="Calibri"/>
              <a:ea typeface="Calibri"/>
              <a:cs typeface="Calibri"/>
              <a:sym typeface="Calibri"/>
            </a:endParaRPr>
          </a:p>
          <a:p>
            <a:pPr marL="0" marR="0" lvl="0" indent="0" algn="l" rtl="0">
              <a:lnSpc>
                <a:spcPct val="120000"/>
              </a:lnSpc>
              <a:spcBef>
                <a:spcPts val="500"/>
              </a:spcBef>
              <a:spcAft>
                <a:spcPts val="500"/>
              </a:spcAft>
              <a:buClr>
                <a:schemeClr val="dk2"/>
              </a:buClr>
              <a:buFont typeface="Arial"/>
              <a:buNone/>
            </a:pPr>
            <a:endParaRPr>
              <a:solidFill>
                <a:srgbClr val="575756"/>
              </a:solidFill>
            </a:endParaRPr>
          </a:p>
        </p:txBody>
      </p:sp>
      <p:sp>
        <p:nvSpPr>
          <p:cNvPr id="582" name="Shape 582"/>
          <p:cNvSpPr txBox="1">
            <a:spLocks noGrp="1"/>
          </p:cNvSpPr>
          <p:nvPr>
            <p:ph type="title"/>
          </p:nvPr>
        </p:nvSpPr>
        <p:spPr>
          <a:xfrm>
            <a:off x="4633086" y="785041"/>
            <a:ext cx="4064302" cy="615266"/>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600" b="1" i="0" u="none" strike="noStrike" cap="none">
                <a:solidFill>
                  <a:srgbClr val="60912B"/>
                </a:solidFill>
                <a:latin typeface="Calibri"/>
                <a:ea typeface="Calibri"/>
                <a:cs typeface="Calibri"/>
                <a:sym typeface="Calibri"/>
              </a:rPr>
              <a:t>Counterpart</a:t>
            </a:r>
            <a:endParaRPr sz="1600" b="1" i="0" u="none" strike="noStrike" cap="none">
              <a:solidFill>
                <a:srgbClr val="60912B"/>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60912B"/>
                </a:solidFill>
                <a:latin typeface="Calibri"/>
                <a:ea typeface="Calibri"/>
                <a:cs typeface="Calibri"/>
                <a:sym typeface="Calibri"/>
              </a:rPr>
              <a:t>Test doubles</a:t>
            </a:r>
            <a:endParaRPr sz="1600" b="1" i="0" u="none" strike="noStrike" cap="none">
              <a:solidFill>
                <a:srgbClr val="60912B"/>
              </a:solidFill>
              <a:latin typeface="Calibri"/>
              <a:ea typeface="Calibri"/>
              <a:cs typeface="Calibri"/>
              <a:sym typeface="Calibri"/>
            </a:endParaRPr>
          </a:p>
        </p:txBody>
      </p:sp>
      <p:sp>
        <p:nvSpPr>
          <p:cNvPr id="115" name="Shape 115"/>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116" name="Shape 116"/>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rtl="0">
              <a:lnSpc>
                <a:spcPct val="200000"/>
              </a:lnSpc>
              <a:spcBef>
                <a:spcPts val="0"/>
              </a:spcBef>
              <a:spcAft>
                <a:spcPts val="0"/>
              </a:spcAft>
              <a:buClr>
                <a:srgbClr val="60912B"/>
              </a:buClr>
              <a:buSzPts val="1800"/>
              <a:buFont typeface="Noto Sans Symbols"/>
              <a:buChar char="▪"/>
            </a:pPr>
            <a:r>
              <a:rPr lang="en" sz="1800">
                <a:solidFill>
                  <a:schemeClr val="dk1"/>
                </a:solidFill>
              </a:rPr>
              <a:t>  removes external dependencies</a:t>
            </a:r>
            <a:endParaRPr sz="1800">
              <a:solidFill>
                <a:schemeClr val="dk1"/>
              </a:solidFill>
            </a:endParaRPr>
          </a:p>
          <a:p>
            <a:pPr marL="0" lvl="0" indent="-25400" rtl="0">
              <a:lnSpc>
                <a:spcPct val="200000"/>
              </a:lnSpc>
              <a:spcBef>
                <a:spcPts val="0"/>
              </a:spcBef>
              <a:spcAft>
                <a:spcPts val="0"/>
              </a:spcAft>
              <a:buClr>
                <a:srgbClr val="60912B"/>
              </a:buClr>
              <a:buSzPts val="1800"/>
              <a:buFont typeface="Noto Sans Symbols"/>
              <a:buChar char="▪"/>
            </a:pPr>
            <a:r>
              <a:rPr lang="en" sz="1800">
                <a:solidFill>
                  <a:schemeClr val="dk1"/>
                </a:solidFill>
              </a:rPr>
              <a:t>  creates known state</a:t>
            </a:r>
            <a:endParaRPr sz="1800">
              <a:solidFill>
                <a:schemeClr val="dk1"/>
              </a:solidFill>
            </a:endParaRPr>
          </a:p>
          <a:p>
            <a:pPr marL="0" lvl="0" indent="-25400" rtl="0">
              <a:lnSpc>
                <a:spcPct val="200000"/>
              </a:lnSpc>
              <a:spcBef>
                <a:spcPts val="0"/>
              </a:spcBef>
              <a:spcAft>
                <a:spcPts val="0"/>
              </a:spcAft>
              <a:buClr>
                <a:srgbClr val="60912B"/>
              </a:buClr>
              <a:buSzPts val="1800"/>
              <a:buFont typeface="Noto Sans Symbols"/>
              <a:buChar char="▪"/>
            </a:pPr>
            <a:r>
              <a:rPr lang="en" sz="1800">
                <a:solidFill>
                  <a:schemeClr val="dk1"/>
                </a:solidFill>
              </a:rPr>
              <a:t>  focus test on a specific code path</a:t>
            </a:r>
            <a:endParaRPr sz="1800">
              <a:solidFill>
                <a:schemeClr val="dk1"/>
              </a:solidFill>
            </a:endParaRPr>
          </a:p>
          <a:p>
            <a:pPr marL="0" lvl="0" indent="-25400" rtl="0">
              <a:lnSpc>
                <a:spcPct val="200000"/>
              </a:lnSpc>
              <a:spcBef>
                <a:spcPts val="0"/>
              </a:spcBef>
              <a:spcAft>
                <a:spcPts val="0"/>
              </a:spcAft>
              <a:buClr>
                <a:srgbClr val="60912B"/>
              </a:buClr>
              <a:buSzPts val="1800"/>
              <a:buFont typeface="Noto Sans Symbols"/>
              <a:buChar char="▪"/>
            </a:pPr>
            <a:r>
              <a:rPr lang="en" sz="1800">
                <a:solidFill>
                  <a:schemeClr val="dk1"/>
                </a:solidFill>
              </a:rPr>
              <a:t>  types:</a:t>
            </a:r>
            <a:endParaRPr sz="1800">
              <a:solidFill>
                <a:schemeClr val="dk1"/>
              </a:solidFill>
            </a:endParaRPr>
          </a:p>
        </p:txBody>
      </p:sp>
      <p:sp>
        <p:nvSpPr>
          <p:cNvPr id="117" name="Shape 117"/>
          <p:cNvSpPr txBox="1">
            <a:spLocks noGrp="1"/>
          </p:cNvSpPr>
          <p:nvPr>
            <p:ph type="body" idx="1"/>
          </p:nvPr>
        </p:nvSpPr>
        <p:spPr>
          <a:xfrm>
            <a:off x="1005354" y="3619271"/>
            <a:ext cx="7862400" cy="1293559"/>
          </a:xfrm>
          <a:prstGeom prst="rect">
            <a:avLst/>
          </a:prstGeom>
          <a:noFill/>
          <a:ln>
            <a:noFill/>
          </a:ln>
        </p:spPr>
        <p:txBody>
          <a:bodyPr spcFirstLastPara="1" wrap="square" lIns="0" tIns="45725" rIns="91425" bIns="45725" anchor="t" anchorCtr="0">
            <a:noAutofit/>
          </a:bodyPr>
          <a:lstStyle/>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a:t>
            </a:r>
            <a:r>
              <a:rPr lang="en" sz="1800" b="1" dirty="0">
                <a:solidFill>
                  <a:schemeClr val="dk1"/>
                </a:solidFill>
              </a:rPr>
              <a:t>Stubs</a:t>
            </a:r>
            <a:r>
              <a:rPr lang="en" sz="1800" dirty="0">
                <a:solidFill>
                  <a:schemeClr val="dk1"/>
                </a:solidFill>
              </a:rPr>
              <a:t>: provides canned or no answer to calls during the test</a:t>
            </a:r>
            <a:endParaRPr sz="1800" dirty="0">
              <a:solidFill>
                <a:schemeClr val="dk1"/>
              </a:solidFil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a:t>
            </a:r>
            <a:r>
              <a:rPr lang="en" sz="1800" b="1" dirty="0">
                <a:solidFill>
                  <a:schemeClr val="dk1"/>
                </a:solidFill>
              </a:rPr>
              <a:t>Fakes</a:t>
            </a:r>
            <a:r>
              <a:rPr lang="en" sz="1800" dirty="0">
                <a:solidFill>
                  <a:schemeClr val="dk1"/>
                </a:solidFill>
              </a:rPr>
              <a:t>: working implementation with some shortcuts (not suitable for prod.)</a:t>
            </a:r>
            <a:endParaRPr sz="1800" dirty="0">
              <a:solidFill>
                <a:schemeClr val="dk1"/>
              </a:solidFill>
              <a:latin typeface="Arial"/>
              <a:ea typeface="Arial"/>
              <a:cs typeface="Arial"/>
              <a:sym typeface="Aria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a:t>
            </a:r>
            <a:r>
              <a:rPr lang="en" sz="1800" b="1" dirty="0">
                <a:solidFill>
                  <a:schemeClr val="dk1"/>
                </a:solidFill>
              </a:rPr>
              <a:t>Mocks</a:t>
            </a:r>
            <a:r>
              <a:rPr lang="en" sz="1800" dirty="0">
                <a:solidFill>
                  <a:schemeClr val="dk1"/>
                </a:solidFill>
              </a:rPr>
              <a:t>: objects pre-programmed with expectations what can be verified</a:t>
            </a:r>
            <a:endParaRPr sz="1800" dirty="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r>
              <a:rPr lang="en" sz="1400" b="1">
                <a:latin typeface="Calibri"/>
                <a:ea typeface="Calibri"/>
                <a:cs typeface="Calibri"/>
                <a:sym typeface="Calibri"/>
              </a:rPr>
              <a:t>Types of testing</a:t>
            </a:r>
            <a:endParaRPr sz="1400" b="1" i="0" u="none" strike="noStrike" cap="none">
              <a:solidFill>
                <a:srgbClr val="FFFF00"/>
              </a:solidFill>
              <a:latin typeface="Calibri"/>
              <a:ea typeface="Calibri"/>
              <a:cs typeface="Calibri"/>
              <a:sym typeface="Calibri"/>
            </a:endParaRPr>
          </a:p>
        </p:txBody>
      </p:sp>
      <p:sp>
        <p:nvSpPr>
          <p:cNvPr id="124" name="Shape 124"/>
          <p:cNvSpPr txBox="1">
            <a:spLocks noGrp="1"/>
          </p:cNvSpPr>
          <p:nvPr>
            <p:ph type="body" idx="1"/>
          </p:nvPr>
        </p:nvSpPr>
        <p:spPr>
          <a:xfrm>
            <a:off x="446600" y="980375"/>
            <a:ext cx="8250900" cy="3897600"/>
          </a:xfrm>
          <a:prstGeom prst="rect">
            <a:avLst/>
          </a:prstGeom>
          <a:noFill/>
          <a:ln>
            <a:noFill/>
          </a:ln>
        </p:spPr>
        <p:txBody>
          <a:bodyPr spcFirstLastPara="1" wrap="square" lIns="0" tIns="45725" rIns="91425" bIns="45725" anchor="t" anchorCtr="0">
            <a:noAutofit/>
          </a:bodyPr>
          <a:lstStyle/>
          <a:p>
            <a:pPr marL="0" lvl="0" indent="-25400" rtl="0">
              <a:lnSpc>
                <a:spcPct val="200000"/>
              </a:lnSpc>
              <a:spcBef>
                <a:spcPts val="0"/>
              </a:spcBef>
              <a:spcAft>
                <a:spcPts val="0"/>
              </a:spcAft>
              <a:buClr>
                <a:srgbClr val="60912B"/>
              </a:buClr>
              <a:buSzPts val="1800"/>
              <a:buFont typeface="Noto Sans Symbols"/>
              <a:buChar char="▪"/>
            </a:pPr>
            <a:r>
              <a:rPr lang="en" sz="1800">
                <a:solidFill>
                  <a:schemeClr val="dk1"/>
                </a:solidFill>
              </a:rPr>
              <a:t>  Unit tests</a:t>
            </a:r>
            <a:endParaRPr sz="1800">
              <a:solidFill>
                <a:schemeClr val="dk1"/>
              </a:solidFill>
            </a:endParaRPr>
          </a:p>
          <a:p>
            <a:pPr marL="0" lvl="0" indent="-25400" rtl="0">
              <a:lnSpc>
                <a:spcPct val="200000"/>
              </a:lnSpc>
              <a:spcBef>
                <a:spcPts val="0"/>
              </a:spcBef>
              <a:spcAft>
                <a:spcPts val="0"/>
              </a:spcAft>
              <a:buClr>
                <a:srgbClr val="60912B"/>
              </a:buClr>
              <a:buSzPts val="1800"/>
              <a:buFont typeface="Noto Sans Symbols"/>
              <a:buChar char="▪"/>
            </a:pPr>
            <a:r>
              <a:rPr lang="en" sz="1800">
                <a:solidFill>
                  <a:schemeClr val="dk1"/>
                </a:solidFill>
              </a:rPr>
              <a:t>  Integration tests</a:t>
            </a:r>
            <a:endParaRPr sz="1800">
              <a:solidFill>
                <a:schemeClr val="dk1"/>
              </a:solidFill>
            </a:endParaRPr>
          </a:p>
          <a:p>
            <a:pPr marL="0" lvl="0" indent="-25400" rtl="0">
              <a:lnSpc>
                <a:spcPct val="200000"/>
              </a:lnSpc>
              <a:spcBef>
                <a:spcPts val="0"/>
              </a:spcBef>
              <a:spcAft>
                <a:spcPts val="0"/>
              </a:spcAft>
              <a:buClr>
                <a:srgbClr val="60912B"/>
              </a:buClr>
              <a:buSzPts val="1800"/>
              <a:buFont typeface="Noto Sans Symbols"/>
              <a:buChar char="▪"/>
            </a:pPr>
            <a:r>
              <a:rPr lang="en" sz="1800">
                <a:solidFill>
                  <a:schemeClr val="dk1"/>
                </a:solidFill>
              </a:rPr>
              <a:t>  Functional/Acceptance tests</a:t>
            </a:r>
            <a:endParaRPr sz="1800">
              <a:solidFill>
                <a:schemeClr val="dk1"/>
              </a:solidFill>
            </a:endParaRPr>
          </a:p>
          <a:p>
            <a:pPr marL="0" lvl="0" indent="-25400" rtl="0">
              <a:lnSpc>
                <a:spcPct val="200000"/>
              </a:lnSpc>
              <a:spcBef>
                <a:spcPts val="0"/>
              </a:spcBef>
              <a:spcAft>
                <a:spcPts val="0"/>
              </a:spcAft>
              <a:buClr>
                <a:srgbClr val="60912B"/>
              </a:buClr>
              <a:buSzPts val="1800"/>
              <a:buFont typeface="Noto Sans Symbols"/>
              <a:buChar char="▪"/>
            </a:pPr>
            <a:r>
              <a:rPr lang="en" sz="1800">
                <a:solidFill>
                  <a:schemeClr val="dk1"/>
                </a:solidFill>
              </a:rPr>
              <a:t>  Performance tests</a:t>
            </a:r>
            <a:endParaRPr sz="1800">
              <a:solidFill>
                <a:schemeClr val="dk1"/>
              </a:solidFill>
            </a:endParaRPr>
          </a:p>
          <a:p>
            <a:pPr marL="0" lvl="0" indent="-25400" rtl="0">
              <a:lnSpc>
                <a:spcPct val="200000"/>
              </a:lnSpc>
              <a:spcBef>
                <a:spcPts val="0"/>
              </a:spcBef>
              <a:spcAft>
                <a:spcPts val="0"/>
              </a:spcAft>
              <a:buClr>
                <a:srgbClr val="60912B"/>
              </a:buClr>
              <a:buSzPts val="1800"/>
              <a:buFont typeface="Noto Sans Symbols"/>
              <a:buChar char="▪"/>
            </a:pPr>
            <a:r>
              <a:rPr lang="en" sz="1800">
                <a:solidFill>
                  <a:schemeClr val="dk1"/>
                </a:solidFill>
              </a:rPr>
              <a:t>  Regression tests</a:t>
            </a:r>
            <a:endParaRPr sz="1800">
              <a:solidFill>
                <a:schemeClr val="dk1"/>
              </a:solidFill>
            </a:endParaRPr>
          </a:p>
          <a:p>
            <a:pPr marL="0" lvl="0" indent="-25400" rtl="0">
              <a:lnSpc>
                <a:spcPct val="200000"/>
              </a:lnSpc>
              <a:spcBef>
                <a:spcPts val="0"/>
              </a:spcBef>
              <a:spcAft>
                <a:spcPts val="0"/>
              </a:spcAft>
              <a:buClr>
                <a:srgbClr val="60912B"/>
              </a:buClr>
              <a:buSzPts val="1800"/>
              <a:buFont typeface="Noto Sans Symbols"/>
              <a:buChar char="▪"/>
            </a:pPr>
            <a:r>
              <a:rPr lang="en" sz="1800">
                <a:solidFill>
                  <a:schemeClr val="dk1"/>
                </a:solidFill>
              </a:rPr>
              <a:t>  Manual tests</a:t>
            </a:r>
            <a:endParaRPr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0"/>
              </a:spcAft>
              <a:buClr>
                <a:srgbClr val="7F7F7F"/>
              </a:buClr>
              <a:buFont typeface="Arial"/>
              <a:buNone/>
            </a:pPr>
            <a:r>
              <a:rPr lang="en" sz="1400" b="1">
                <a:latin typeface="Calibri"/>
                <a:ea typeface="Calibri"/>
                <a:cs typeface="Calibri"/>
                <a:sym typeface="Calibri"/>
              </a:rPr>
              <a:t>Types of testing</a:t>
            </a:r>
            <a:endParaRPr sz="1400" b="1" i="0" u="none" strike="noStrike" cap="none">
              <a:solidFill>
                <a:srgbClr val="FFFF00"/>
              </a:solidFill>
              <a:latin typeface="Calibri"/>
              <a:ea typeface="Calibri"/>
              <a:cs typeface="Calibri"/>
              <a:sym typeface="Calibri"/>
            </a:endParaRPr>
          </a:p>
        </p:txBody>
      </p:sp>
      <p:sp>
        <p:nvSpPr>
          <p:cNvPr id="131" name="Shape 131"/>
          <p:cNvSpPr txBox="1">
            <a:spLocks noGrp="1"/>
          </p:cNvSpPr>
          <p:nvPr>
            <p:ph type="body" idx="1"/>
          </p:nvPr>
        </p:nvSpPr>
        <p:spPr>
          <a:xfrm>
            <a:off x="446600" y="980375"/>
            <a:ext cx="8250900" cy="3897600"/>
          </a:xfrm>
          <a:prstGeom prst="rect">
            <a:avLst/>
          </a:prstGeom>
          <a:noFill/>
          <a:ln>
            <a:noFill/>
          </a:ln>
        </p:spPr>
        <p:txBody>
          <a:bodyPr spcFirstLastPara="1" wrap="square" lIns="0" tIns="45725" rIns="91425" bIns="45725" anchor="t" anchorCtr="0">
            <a:noAutofit/>
          </a:bodyPr>
          <a:lstStyle/>
          <a:p>
            <a:pPr marL="0" lvl="0" indent="-25400" rtl="0">
              <a:lnSpc>
                <a:spcPct val="180000"/>
              </a:lnSpc>
              <a:spcBef>
                <a:spcPts val="0"/>
              </a:spcBef>
              <a:spcAft>
                <a:spcPts val="0"/>
              </a:spcAft>
              <a:buClr>
                <a:srgbClr val="60912B"/>
              </a:buClr>
              <a:buSzPts val="1800"/>
              <a:buFont typeface="Noto Sans Symbols"/>
              <a:buChar char="▪"/>
            </a:pPr>
            <a:r>
              <a:rPr lang="en" sz="1800">
                <a:solidFill>
                  <a:schemeClr val="dk1"/>
                </a:solidFill>
              </a:rPr>
              <a:t>  Unit tests</a:t>
            </a:r>
            <a:endParaRPr sz="1800">
              <a:solidFill>
                <a:schemeClr val="dk1"/>
              </a:solidFill>
            </a:endParaRPr>
          </a:p>
        </p:txBody>
      </p:sp>
      <p:sp>
        <p:nvSpPr>
          <p:cNvPr id="132" name="Shape 132"/>
          <p:cNvSpPr txBox="1">
            <a:spLocks noGrp="1"/>
          </p:cNvSpPr>
          <p:nvPr>
            <p:ph type="body" idx="1"/>
          </p:nvPr>
        </p:nvSpPr>
        <p:spPr>
          <a:xfrm>
            <a:off x="1005354" y="1419176"/>
            <a:ext cx="7862400" cy="1893900"/>
          </a:xfrm>
          <a:prstGeom prst="rect">
            <a:avLst/>
          </a:prstGeom>
          <a:noFill/>
          <a:ln>
            <a:noFill/>
          </a:ln>
        </p:spPr>
        <p:txBody>
          <a:bodyPr spcFirstLastPara="1" wrap="square" lIns="0" tIns="45725" rIns="91425" bIns="45725" anchor="t" anchorCtr="0">
            <a:noAutofit/>
          </a:bodyPr>
          <a:lstStyle/>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a:t>
            </a:r>
            <a:r>
              <a:rPr lang="en" sz="1800" dirty="0">
                <a:solidFill>
                  <a:schemeClr val="dk1"/>
                </a:solidFill>
              </a:rPr>
              <a:t>shows that individual parts works correctly in isolation</a:t>
            </a:r>
            <a:endParaRPr sz="1800" dirty="0">
              <a:solidFill>
                <a:schemeClr val="dk1"/>
              </a:solidFill>
              <a:latin typeface="Arial"/>
              <a:ea typeface="Arial"/>
              <a:cs typeface="Arial"/>
              <a:sym typeface="Aria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testing smallest unit of functionality</a:t>
            </a:r>
            <a:endParaRPr sz="1800" dirty="0">
              <a:solidFill>
                <a:schemeClr val="dk1"/>
              </a:solidFill>
              <a:latin typeface="Arial"/>
              <a:ea typeface="Arial"/>
              <a:cs typeface="Arial"/>
              <a:sym typeface="Aria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fast and reliable</a:t>
            </a:r>
            <a:endParaRPr sz="1800" dirty="0">
              <a:solidFill>
                <a:schemeClr val="dk1"/>
              </a:solidFill>
              <a:latin typeface="Arial"/>
              <a:ea typeface="Arial"/>
              <a:cs typeface="Arial"/>
              <a:sym typeface="Aria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everything should be done in memory (network, file system, database)</a:t>
            </a:r>
            <a:endParaRPr sz="1800" dirty="0">
              <a:solidFill>
                <a:schemeClr val="dk1"/>
              </a:solidFill>
              <a:latin typeface="Arial"/>
              <a:ea typeface="Arial"/>
              <a:cs typeface="Arial"/>
              <a:sym typeface="Aria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any dependency that is hard to understand, initialise or manipulate</a:t>
            </a:r>
            <a:endParaRPr sz="18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 sz="1800" dirty="0">
                <a:solidFill>
                  <a:schemeClr val="dk1"/>
                </a:solidFill>
                <a:latin typeface="Arial"/>
                <a:ea typeface="Arial"/>
                <a:cs typeface="Arial"/>
                <a:sym typeface="Arial"/>
              </a:rPr>
              <a:t>    should be stubbed or mocked</a:t>
            </a:r>
            <a:endParaRPr sz="1800" dirty="0">
              <a:solidFill>
                <a:schemeClr val="dk1"/>
              </a:solidFill>
              <a:latin typeface="Arial"/>
              <a:ea typeface="Arial"/>
              <a:cs typeface="Arial"/>
              <a:sym typeface="Aria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cover most of your codebase</a:t>
            </a:r>
            <a:endParaRPr sz="1800" dirty="0">
              <a:solidFill>
                <a:schemeClr val="dk1"/>
              </a:solidFill>
              <a:latin typeface="Arial"/>
              <a:ea typeface="Arial"/>
              <a:cs typeface="Arial"/>
              <a:sym typeface="Aria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use for development and refactoring</a:t>
            </a:r>
            <a:endParaRPr sz="1800" dirty="0">
              <a:solidFill>
                <a:schemeClr val="dk1"/>
              </a:solidFill>
              <a:latin typeface="Arial"/>
              <a:ea typeface="Arial"/>
              <a:cs typeface="Arial"/>
              <a:sym typeface="Arial"/>
            </a:endParaRPr>
          </a:p>
          <a:p>
            <a:pPr marL="0" lvl="0" indent="-25400" rtl="0">
              <a:lnSpc>
                <a:spcPct val="115000"/>
              </a:lnSpc>
              <a:spcBef>
                <a:spcPts val="0"/>
              </a:spcBef>
              <a:spcAft>
                <a:spcPts val="0"/>
              </a:spcAft>
              <a:buSzPts val="1800"/>
              <a:buFont typeface="Noto Sans Symbols"/>
              <a:buChar char="▪"/>
            </a:pPr>
            <a:r>
              <a:rPr lang="en" sz="1800" dirty="0">
                <a:solidFill>
                  <a:schemeClr val="dk1"/>
                </a:solidFill>
                <a:latin typeface="Arial"/>
                <a:ea typeface="Arial"/>
                <a:cs typeface="Arial"/>
                <a:sym typeface="Arial"/>
              </a:rPr>
              <a:t>  living documentation</a:t>
            </a:r>
            <a:endParaRPr sz="1800" dirty="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evosoft_PPT_16x9_V1_0_blanko_EN">
  <a:themeElements>
    <a:clrScheme name="evosoft">
      <a:dk1>
        <a:srgbClr val="575757"/>
      </a:dk1>
      <a:lt1>
        <a:srgbClr val="FFFFFF"/>
      </a:lt1>
      <a:dk2>
        <a:srgbClr val="619622"/>
      </a:dk2>
      <a:lt2>
        <a:srgbClr val="336117"/>
      </a:lt2>
      <a:accent1>
        <a:srgbClr val="004D56"/>
      </a:accent1>
      <a:accent2>
        <a:srgbClr val="00343E"/>
      </a:accent2>
      <a:accent3>
        <a:srgbClr val="D3D700"/>
      </a:accent3>
      <a:accent4>
        <a:srgbClr val="949820"/>
      </a:accent4>
      <a:accent5>
        <a:srgbClr val="EC6952"/>
      </a:accent5>
      <a:accent6>
        <a:srgbClr val="9E4337"/>
      </a:accent6>
      <a:hlink>
        <a:srgbClr val="414141"/>
      </a:hlink>
      <a:folHlink>
        <a:srgbClr val="4141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3343</Words>
  <Application>Microsoft Office PowerPoint</Application>
  <PresentationFormat>On-screen Show (16:9)</PresentationFormat>
  <Paragraphs>520</Paragraphs>
  <Slides>68</Slides>
  <Notes>68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Courier New</vt:lpstr>
      <vt:lpstr>Noto Sans Symbols</vt:lpstr>
      <vt:lpstr>Caveat</vt:lpstr>
      <vt:lpstr>Roboto</vt:lpstr>
      <vt:lpstr>Calibri</vt:lpstr>
      <vt:lpstr>Times New Roman</vt:lpstr>
      <vt:lpstr>Arial</vt:lpstr>
      <vt:lpstr>evosoft_PPT_16x9_V1_0_blanko_EN</vt:lpstr>
      <vt:lpstr>PowerPoint Presentation</vt:lpstr>
      <vt:lpstr>Contents</vt:lpstr>
      <vt:lpstr>Introduction to software testing</vt:lpstr>
      <vt:lpstr>PowerPoint Presentation</vt:lpstr>
      <vt:lpstr>PowerPoint Presentation</vt:lpstr>
      <vt:lpstr>PowerPoint Presentation</vt:lpstr>
      <vt:lpstr>Test doubles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 pyramid</vt:lpstr>
      <vt:lpstr>Bad tests are only slightly better than NO tests</vt:lpstr>
      <vt:lpstr>PowerPoint Presentation</vt:lpstr>
      <vt:lpstr>PowerPoint Presentation</vt:lpstr>
      <vt:lpstr>PowerPoint Presentation</vt:lpstr>
      <vt:lpstr>Smells</vt:lpstr>
      <vt:lpstr>Smells</vt:lpstr>
      <vt:lpstr>Don’t let your software rot!</vt:lpstr>
      <vt:lpstr>PowerPoint Presentation</vt:lpstr>
      <vt:lpstr>PowerPoint Presentation</vt:lpstr>
      <vt:lpstr>Problems with test-last approach:</vt:lpstr>
      <vt:lpstr>Legacy code is:</vt:lpstr>
      <vt:lpstr>PowerPoint Presentation</vt:lpstr>
      <vt:lpstr>PowerPoint Presentation</vt:lpstr>
      <vt:lpstr>PowerPoint Presentation</vt:lpstr>
      <vt:lpstr>How to write good tests</vt:lpstr>
      <vt:lpstr>How to write good tests</vt:lpstr>
      <vt:lpstr>PowerPoint Presentation</vt:lpstr>
      <vt:lpstr>How to write good tests</vt:lpstr>
      <vt:lpstr>PowerPoint Presentation</vt:lpstr>
      <vt:lpstr>What is Test-Driven Development?</vt:lpstr>
      <vt:lpstr>What is Test-Driven Development?</vt:lpstr>
      <vt:lpstr>What is Test-Driven Development?</vt:lpstr>
      <vt:lpstr>PowerPoint Presentation</vt:lpstr>
      <vt:lpstr>The Three Laws of TDD</vt:lpstr>
      <vt:lpstr>Why TDD is important? Why does it work?</vt:lpstr>
      <vt:lpstr>Advantages and results</vt:lpstr>
      <vt:lpstr>Advantages and results (regarding to code quality)</vt:lpstr>
      <vt:lpstr>Top 5 excuses for not unit testing / TDD</vt:lpstr>
      <vt:lpstr>PowerPoint Presentation</vt:lpstr>
      <vt:lpstr>PowerPoint Presentation</vt:lpstr>
      <vt:lpstr>PowerPoint Presentation</vt:lpstr>
      <vt:lpstr>PowerPoint Presentation</vt:lpstr>
      <vt:lpstr>PowerPoint Presentation</vt:lpstr>
      <vt:lpstr>PowerPoint Presentation</vt:lpstr>
      <vt:lpstr>Top 5 excuses for not unit testing / TDD</vt:lpstr>
      <vt:lpstr>PowerPoint Presentation</vt:lpstr>
      <vt:lpstr>TDD challenges:</vt:lpstr>
      <vt:lpstr>How to learn?</vt:lpstr>
      <vt:lpstr>Acceptance Test-Driven Development</vt:lpstr>
      <vt:lpstr>PowerPoint Presentation</vt:lpstr>
      <vt:lpstr>Continuous Integration</vt:lpstr>
      <vt:lpstr>PowerPoint Presentation</vt:lpstr>
      <vt:lpstr>eXtreme Programming</vt:lpstr>
      <vt:lpstr>eXtreme Programming </vt:lpstr>
      <vt:lpstr>XP is about </vt:lpstr>
      <vt:lpstr>PowerPoint Presentation</vt:lpstr>
      <vt:lpstr>PowerPoint Presentation</vt:lpstr>
      <vt:lpstr>PowerPoint Presentation</vt:lpstr>
      <vt:lpstr>Resources</vt:lpstr>
      <vt:lpstr>Ease your life with T.D.D.</vt:lpstr>
      <vt:lpstr>Counterpart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Domahidi, Zoltan (CT DD DS EU HU O 6 6)</cp:lastModifiedBy>
  <cp:revision>1</cp:revision>
  <dcterms:modified xsi:type="dcterms:W3CDTF">2018-03-10T07:25:40Z</dcterms:modified>
</cp:coreProperties>
</file>